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9" autoAdjust="0"/>
    <p:restoredTop sz="94660"/>
  </p:normalViewPr>
  <p:slideViewPr>
    <p:cSldViewPr snapToGrid="0" snapToObjects="1">
      <p:cViewPr>
        <p:scale>
          <a:sx n="100" d="100"/>
          <a:sy n="100" d="100"/>
        </p:scale>
        <p:origin x="-3208" y="-9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0131" y="6299095"/>
            <a:ext cx="543739" cy="369332"/>
          </a:xfrm>
          <a:prstGeom prst="rect">
            <a:avLst/>
          </a:prstGeom>
        </p:spPr>
        <p:txBody>
          <a:bodyPr wrap="none">
            <a:spAutoFit/>
          </a:bodyPr>
          <a:lstStyle/>
          <a:p>
            <a:pPr algn="ctr"/>
            <a:r>
              <a:rPr lang="en-US" b="1" dirty="0" smtClean="0">
                <a:solidFill>
                  <a:schemeClr val="tx1">
                    <a:lumMod val="75000"/>
                    <a:lumOff val="25000"/>
                  </a:schemeClr>
                </a:solidFill>
              </a:rPr>
              <a:t>ESV</a:t>
            </a:r>
            <a:endParaRPr lang="en-US" dirty="0"/>
          </a:p>
        </p:txBody>
      </p:sp>
      <p:pic>
        <p:nvPicPr>
          <p:cNvPr id="2" name="Picture 1" descr="6.2_Archaeology_Titl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2_Archaeology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886758" y="1956471"/>
            <a:ext cx="7309350" cy="4237058"/>
          </a:xfrm>
          <a:prstGeom prst="rect">
            <a:avLst/>
          </a:prstGeom>
          <a:noFill/>
        </p:spPr>
        <p:txBody>
          <a:bodyPr wrap="square" rtlCol="0">
            <a:spAutoFit/>
          </a:bodyPr>
          <a:lstStyle/>
          <a:p>
            <a:pPr algn="ctr"/>
            <a:r>
              <a:rPr lang="en-US" sz="3600" i="1" baseline="30000" dirty="0" smtClean="0">
                <a:solidFill>
                  <a:schemeClr val="bg1"/>
                </a:solidFill>
              </a:rPr>
              <a:t>In the fifteenth year of the reign of Tiberius Caesar, Pontius Pilate being governor of Judea, and Herod being tetrarch of Galilee, and his brother Philip tetrarch of the region of Ituraea and </a:t>
            </a:r>
            <a:r>
              <a:rPr lang="en-US" sz="3600" i="1" baseline="30000" dirty="0" err="1" smtClean="0">
                <a:solidFill>
                  <a:schemeClr val="bg1"/>
                </a:solidFill>
              </a:rPr>
              <a:t>Trachonitis</a:t>
            </a:r>
            <a:r>
              <a:rPr lang="en-US" sz="3600" i="1" baseline="30000" dirty="0" smtClean="0">
                <a:solidFill>
                  <a:schemeClr val="bg1"/>
                </a:solidFill>
              </a:rPr>
              <a:t>, and </a:t>
            </a:r>
            <a:r>
              <a:rPr lang="en-US" sz="3600" i="1" baseline="30000" dirty="0" err="1" smtClean="0">
                <a:solidFill>
                  <a:schemeClr val="bg1"/>
                </a:solidFill>
              </a:rPr>
              <a:t>Lysanias</a:t>
            </a:r>
            <a:r>
              <a:rPr lang="en-US" sz="3600" i="1" baseline="30000" dirty="0" smtClean="0">
                <a:solidFill>
                  <a:schemeClr val="bg1"/>
                </a:solidFill>
              </a:rPr>
              <a:t> tetrarch of Abilene, during the high priesthood of </a:t>
            </a:r>
            <a:r>
              <a:rPr lang="en-US" sz="3600" i="1" baseline="30000" dirty="0" err="1" smtClean="0">
                <a:solidFill>
                  <a:schemeClr val="bg1"/>
                </a:solidFill>
              </a:rPr>
              <a:t>Annas</a:t>
            </a:r>
            <a:r>
              <a:rPr lang="en-US" sz="3600" i="1" baseline="30000" dirty="0" smtClean="0">
                <a:solidFill>
                  <a:schemeClr val="bg1"/>
                </a:solidFill>
              </a:rPr>
              <a:t> and Caiaphas, the word of God came to John the son of Zechariah in the wilderness. And he went into all the region around the Jordan, proclaiming a baptism of repentance for the forgiveness of sins.</a:t>
            </a:r>
          </a:p>
          <a:p>
            <a:pPr algn="ctr"/>
            <a:endParaRPr lang="en-US" sz="4000" i="1" baseline="30000" dirty="0">
              <a:solidFill>
                <a:schemeClr val="bg1"/>
              </a:solidFill>
            </a:endParaRPr>
          </a:p>
          <a:p>
            <a:pPr algn="ctr"/>
            <a:r>
              <a:rPr lang="en-US" sz="4000" b="1" baseline="30000" dirty="0" smtClean="0">
                <a:solidFill>
                  <a:schemeClr val="bg1"/>
                </a:solidFill>
              </a:rPr>
              <a:t>Luke 3:1-3</a:t>
            </a:r>
            <a:endParaRPr lang="en-US" sz="4000" b="1" baseline="30000" dirty="0">
              <a:solidFill>
                <a:schemeClr val="bg1"/>
              </a:solidFill>
            </a:endParaRPr>
          </a:p>
        </p:txBody>
      </p:sp>
      <p:sp>
        <p:nvSpPr>
          <p:cNvPr id="12" name="Rectangle 11"/>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ESV</a:t>
            </a:r>
            <a:endParaRPr lang="en-US" dirty="0">
              <a:solidFill>
                <a:schemeClr val="bg1"/>
              </a:solidFill>
            </a:endParaRPr>
          </a:p>
        </p:txBody>
      </p:sp>
      <p:pic>
        <p:nvPicPr>
          <p:cNvPr id="10" name="Picture 9" descr="LG Core Verse-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615" y="843280"/>
            <a:ext cx="5125519" cy="590211"/>
          </a:xfrm>
          <a:prstGeom prst="rect">
            <a:avLst/>
          </a:prstGeom>
        </p:spPr>
      </p:pic>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6.2_Archaeology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8" name="TextBox 7"/>
          <p:cNvSpPr txBox="1"/>
          <p:nvPr/>
        </p:nvSpPr>
        <p:spPr>
          <a:xfrm>
            <a:off x="977899" y="2879444"/>
            <a:ext cx="7035801" cy="2308324"/>
          </a:xfrm>
          <a:prstGeom prst="rect">
            <a:avLst/>
          </a:prstGeom>
          <a:noFill/>
        </p:spPr>
        <p:txBody>
          <a:bodyPr wrap="square" rtlCol="0">
            <a:spAutoFit/>
          </a:bodyPr>
          <a:lstStyle/>
          <a:p>
            <a:pPr algn="ctr"/>
            <a:r>
              <a:rPr lang="en-US" sz="7200" baseline="30000" dirty="0">
                <a:solidFill>
                  <a:schemeClr val="bg1"/>
                </a:solidFill>
              </a:rPr>
              <a:t>The archaeological record undermines the reliability of Scripture.</a:t>
            </a:r>
          </a:p>
        </p:txBody>
      </p:sp>
      <p:sp>
        <p:nvSpPr>
          <p:cNvPr id="5" name="Rectangle 4"/>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ESV</a:t>
            </a:r>
            <a:endParaRPr lang="en-US" dirty="0">
              <a:solidFill>
                <a:schemeClr val="bg1"/>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6.2_Archaeology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8" name="TextBox 7"/>
          <p:cNvSpPr txBox="1"/>
          <p:nvPr/>
        </p:nvSpPr>
        <p:spPr>
          <a:xfrm>
            <a:off x="533400" y="2183122"/>
            <a:ext cx="7886699" cy="3785652"/>
          </a:xfrm>
          <a:prstGeom prst="rect">
            <a:avLst/>
          </a:prstGeom>
          <a:noFill/>
        </p:spPr>
        <p:txBody>
          <a:bodyPr wrap="square" rtlCol="0">
            <a:spAutoFit/>
          </a:bodyPr>
          <a:lstStyle/>
          <a:p>
            <a:pPr algn="ctr"/>
            <a:r>
              <a:rPr lang="en-US" sz="7200" baseline="30000" dirty="0">
                <a:solidFill>
                  <a:srgbClr val="FFFFFF"/>
                </a:solidFill>
              </a:rPr>
              <a:t>There are many archaeological finds from both the Old and New Testaments that help strengthen the case for the reliability of Scripture.</a:t>
            </a:r>
          </a:p>
        </p:txBody>
      </p:sp>
      <p:sp>
        <p:nvSpPr>
          <p:cNvPr id="5" name="Rectangle 4"/>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ESV</a:t>
            </a:r>
            <a:endParaRPr lang="en-US" dirty="0">
              <a:solidFill>
                <a:schemeClr val="bg1"/>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6.2_Archaeology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chemeClr val="bg1"/>
                </a:solidFill>
              </a:rPr>
              <a:t>TEMPLATE</a:t>
            </a:r>
          </a:p>
          <a:p>
            <a:pPr algn="ctr"/>
            <a:endParaRPr lang="en-US" sz="60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a:solidFill>
                  <a:schemeClr val="bg1"/>
                </a:solidFill>
              </a:rPr>
              <a:t>•</a:t>
            </a:r>
          </a:p>
          <a:p>
            <a:pPr algn="ctr"/>
            <a:endParaRPr lang="en-US" sz="3600" dirty="0">
              <a:solidFill>
                <a:schemeClr val="bg1"/>
              </a:solidFill>
            </a:endParaRPr>
          </a:p>
        </p:txBody>
      </p:sp>
      <p:sp>
        <p:nvSpPr>
          <p:cNvPr id="6" name="Rectangle 5"/>
          <p:cNvSpPr/>
          <p:nvPr/>
        </p:nvSpPr>
        <p:spPr>
          <a:xfrm>
            <a:off x="4300134" y="6299095"/>
            <a:ext cx="543739" cy="369332"/>
          </a:xfrm>
          <a:prstGeom prst="rect">
            <a:avLst/>
          </a:prstGeom>
        </p:spPr>
        <p:txBody>
          <a:bodyPr wrap="none">
            <a:spAutoFit/>
          </a:bodyPr>
          <a:lstStyle/>
          <a:p>
            <a:pPr algn="ctr"/>
            <a:r>
              <a:rPr lang="en-US" b="1" dirty="0" smtClean="0">
                <a:solidFill>
                  <a:schemeClr val="bg1"/>
                </a:solidFill>
              </a:rPr>
              <a:t>ESV</a:t>
            </a:r>
            <a:endParaRPr lang="en-US" dirty="0">
              <a:solidFill>
                <a:schemeClr val="bg1"/>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566</TotalTime>
  <Words>137</Words>
  <Application>Microsoft Macintosh PowerPoint</Application>
  <PresentationFormat>On-screen Show (4:3)</PresentationFormat>
  <Paragraphs>17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Kasey</cp:lastModifiedBy>
  <cp:revision>109</cp:revision>
  <dcterms:created xsi:type="dcterms:W3CDTF">2016-02-22T20:02:15Z</dcterms:created>
  <dcterms:modified xsi:type="dcterms:W3CDTF">2017-06-22T13:36:11Z</dcterms:modified>
</cp:coreProperties>
</file>