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85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4" name="Picture 3" descr="6.2_Archaeology_Tit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2_Archaeolog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17600" y="1956471"/>
            <a:ext cx="7078508" cy="4237058"/>
          </a:xfrm>
          <a:prstGeom prst="rect">
            <a:avLst/>
          </a:prstGeom>
          <a:noFill/>
        </p:spPr>
        <p:txBody>
          <a:bodyPr wrap="square" rtlCol="0">
            <a:spAutoFit/>
          </a:bodyPr>
          <a:lstStyle/>
          <a:p>
            <a:pPr algn="ctr"/>
            <a:r>
              <a:rPr lang="en-US" sz="3600" i="1" baseline="30000" dirty="0">
                <a:solidFill>
                  <a:schemeClr val="bg1"/>
                </a:solidFill>
              </a:rPr>
              <a:t>Now in the fifteenth year of the reign of Tiberius Caesar, Pontius Pilate being governor of Judaea, and Herod being tetrarch of Galilee, and his brother Philip tetrarch of Ituraea and of the region of </a:t>
            </a:r>
            <a:r>
              <a:rPr lang="en-US" sz="3600" i="1" baseline="30000" dirty="0" err="1">
                <a:solidFill>
                  <a:schemeClr val="bg1"/>
                </a:solidFill>
              </a:rPr>
              <a:t>Trachonitis</a:t>
            </a:r>
            <a:r>
              <a:rPr lang="en-US" sz="3600" i="1" baseline="30000" dirty="0">
                <a:solidFill>
                  <a:schemeClr val="bg1"/>
                </a:solidFill>
              </a:rPr>
              <a:t>, and </a:t>
            </a:r>
            <a:r>
              <a:rPr lang="en-US" sz="3600" i="1" baseline="30000" dirty="0" err="1">
                <a:solidFill>
                  <a:schemeClr val="bg1"/>
                </a:solidFill>
              </a:rPr>
              <a:t>Lysanias</a:t>
            </a:r>
            <a:r>
              <a:rPr lang="en-US" sz="3600" i="1" baseline="30000" dirty="0">
                <a:solidFill>
                  <a:schemeClr val="bg1"/>
                </a:solidFill>
              </a:rPr>
              <a:t> the tetrarch of Abilene, </a:t>
            </a:r>
            <a:r>
              <a:rPr lang="en-US" sz="3600" i="1" baseline="30000" dirty="0" err="1">
                <a:solidFill>
                  <a:schemeClr val="bg1"/>
                </a:solidFill>
              </a:rPr>
              <a:t>Annas</a:t>
            </a:r>
            <a:r>
              <a:rPr lang="en-US" sz="3600" i="1" baseline="30000" dirty="0">
                <a:solidFill>
                  <a:schemeClr val="bg1"/>
                </a:solidFill>
              </a:rPr>
              <a:t> and Caiaphas being the high priests, the word of God came unto John the son of Zacharias in the wilderness. And he came into all the country about Jordan, preaching the baptism of repentance for the remission of sins.</a:t>
            </a:r>
          </a:p>
          <a:p>
            <a:pPr algn="ctr"/>
            <a:endParaRPr lang="en-US" sz="4000" i="1" baseline="30000" dirty="0">
              <a:solidFill>
                <a:schemeClr val="bg1"/>
              </a:solidFill>
            </a:endParaRPr>
          </a:p>
          <a:p>
            <a:pPr algn="ctr"/>
            <a:r>
              <a:rPr lang="en-US" sz="4000" b="1" baseline="30000" dirty="0" smtClean="0">
                <a:solidFill>
                  <a:schemeClr val="bg1"/>
                </a:solidFill>
              </a:rPr>
              <a:t>Luke 3:1-3</a:t>
            </a:r>
            <a:endParaRPr lang="en-US" sz="4000" b="1" baseline="30000" dirty="0">
              <a:solidFill>
                <a:schemeClr val="bg1"/>
              </a:solidFill>
            </a:endParaRPr>
          </a:p>
        </p:txBody>
      </p:sp>
      <p:sp>
        <p:nvSpPr>
          <p:cNvPr id="12" name="Rectangle 11"/>
          <p:cNvSpPr/>
          <p:nvPr/>
        </p:nvSpPr>
        <p:spPr>
          <a:xfrm>
            <a:off x="4306545" y="6299095"/>
            <a:ext cx="530915" cy="369332"/>
          </a:xfrm>
          <a:prstGeom prst="rect">
            <a:avLst/>
          </a:prstGeom>
        </p:spPr>
        <p:txBody>
          <a:bodyPr wrap="none">
            <a:spAutoFit/>
          </a:bodyPr>
          <a:lstStyle/>
          <a:p>
            <a:pPr algn="ctr"/>
            <a:r>
              <a:rPr lang="en-US" b="1" dirty="0" smtClean="0">
                <a:solidFill>
                  <a:schemeClr val="bg1"/>
                </a:solidFill>
              </a:rPr>
              <a:t>KJV</a:t>
            </a:r>
            <a:endParaRPr lang="en-US" dirty="0">
              <a:solidFill>
                <a:schemeClr val="bg1"/>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6.2_Archaeolog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977899" y="2879444"/>
            <a:ext cx="7035801" cy="2308324"/>
          </a:xfrm>
          <a:prstGeom prst="rect">
            <a:avLst/>
          </a:prstGeom>
          <a:noFill/>
        </p:spPr>
        <p:txBody>
          <a:bodyPr wrap="square" rtlCol="0">
            <a:spAutoFit/>
          </a:bodyPr>
          <a:lstStyle/>
          <a:p>
            <a:pPr algn="ctr"/>
            <a:r>
              <a:rPr lang="en-US" sz="7200" baseline="30000" dirty="0">
                <a:solidFill>
                  <a:schemeClr val="bg1"/>
                </a:solidFill>
              </a:rPr>
              <a:t>The archaeological record undermines the reliability of Scripture.</a:t>
            </a:r>
          </a:p>
        </p:txBody>
      </p:sp>
      <p:sp>
        <p:nvSpPr>
          <p:cNvPr id="5" name="Rectangle 4"/>
          <p:cNvSpPr/>
          <p:nvPr/>
        </p:nvSpPr>
        <p:spPr>
          <a:xfrm>
            <a:off x="4306545" y="6299095"/>
            <a:ext cx="530915" cy="369332"/>
          </a:xfrm>
          <a:prstGeom prst="rect">
            <a:avLst/>
          </a:prstGeom>
        </p:spPr>
        <p:txBody>
          <a:bodyPr wrap="none">
            <a:spAutoFit/>
          </a:bodyPr>
          <a:lstStyle/>
          <a:p>
            <a:pPr algn="ctr"/>
            <a:r>
              <a:rPr lang="en-US" b="1" dirty="0" smtClean="0">
                <a:solidFill>
                  <a:schemeClr val="bg1"/>
                </a:solidFill>
              </a:rPr>
              <a:t>KJV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2_Archaeolog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533400" y="2183122"/>
            <a:ext cx="7886699" cy="3785652"/>
          </a:xfrm>
          <a:prstGeom prst="rect">
            <a:avLst/>
          </a:prstGeom>
          <a:noFill/>
        </p:spPr>
        <p:txBody>
          <a:bodyPr wrap="square" rtlCol="0">
            <a:spAutoFit/>
          </a:bodyPr>
          <a:lstStyle/>
          <a:p>
            <a:pPr algn="ctr"/>
            <a:r>
              <a:rPr lang="en-US" sz="7200" baseline="30000" dirty="0">
                <a:solidFill>
                  <a:srgbClr val="FFFFFF"/>
                </a:solidFill>
              </a:rPr>
              <a:t>There are many archaeological finds from both the Old and New Testaments that help strengthen the case for the reliability of Scripture.</a:t>
            </a:r>
          </a:p>
        </p:txBody>
      </p:sp>
      <p:sp>
        <p:nvSpPr>
          <p:cNvPr id="5" name="Rectangle 4"/>
          <p:cNvSpPr/>
          <p:nvPr/>
        </p:nvSpPr>
        <p:spPr>
          <a:xfrm>
            <a:off x="4306545" y="6299095"/>
            <a:ext cx="530915" cy="369332"/>
          </a:xfrm>
          <a:prstGeom prst="rect">
            <a:avLst/>
          </a:prstGeom>
        </p:spPr>
        <p:txBody>
          <a:bodyPr wrap="none">
            <a:spAutoFit/>
          </a:bodyPr>
          <a:lstStyle/>
          <a:p>
            <a:pPr algn="ctr"/>
            <a:r>
              <a:rPr lang="en-US" b="1" dirty="0" smtClean="0">
                <a:solidFill>
                  <a:schemeClr val="bg1"/>
                </a:solidFill>
              </a:rPr>
              <a:t>KJV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2_Archaeolog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6546" y="6299095"/>
            <a:ext cx="530915" cy="369332"/>
          </a:xfrm>
          <a:prstGeom prst="rect">
            <a:avLst/>
          </a:prstGeom>
        </p:spPr>
        <p:txBody>
          <a:bodyPr wrap="none">
            <a:spAutoFit/>
          </a:bodyPr>
          <a:lstStyle/>
          <a:p>
            <a:pPr algn="ctr"/>
            <a:r>
              <a:rPr lang="en-US" b="1" dirty="0" smtClean="0">
                <a:solidFill>
                  <a:schemeClr val="bg1"/>
                </a:solidFill>
              </a:rPr>
              <a:t>KJV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571</TotalTime>
  <Words>138</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111</cp:revision>
  <dcterms:created xsi:type="dcterms:W3CDTF">2016-02-22T20:02:15Z</dcterms:created>
  <dcterms:modified xsi:type="dcterms:W3CDTF">2017-06-22T13:45:50Z</dcterms:modified>
</cp:coreProperties>
</file>