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1816" y="-15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8.1Jerusalem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4306543" y="6299095"/>
            <a:ext cx="530915" cy="369332"/>
          </a:xfrm>
          <a:prstGeom prst="rect">
            <a:avLst/>
          </a:prstGeom>
        </p:spPr>
        <p:txBody>
          <a:bodyPr wrap="none">
            <a:spAutoFit/>
          </a:bodyPr>
          <a:lstStyle/>
          <a:p>
            <a:pPr algn="ctr"/>
            <a:r>
              <a:rPr lang="en-US" b="1" dirty="0" smtClean="0">
                <a:solidFill>
                  <a:schemeClr val="bg1">
                    <a:lumMod val="95000"/>
                  </a:schemeClr>
                </a:solidFill>
              </a:rPr>
              <a:t>KJV</a:t>
            </a:r>
            <a:endParaRPr lang="en-US" dirty="0">
              <a:solidFill>
                <a:schemeClr val="bg1">
                  <a:lumMod val="95000"/>
                </a:schemeClr>
              </a:solidFill>
            </a:endParaRPr>
          </a:p>
        </p:txBody>
      </p:sp>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1Jerusalem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22300" y="1758747"/>
            <a:ext cx="7899400" cy="4031873"/>
          </a:xfrm>
          <a:prstGeom prst="rect">
            <a:avLst/>
          </a:prstGeom>
          <a:noFill/>
        </p:spPr>
        <p:txBody>
          <a:bodyPr wrap="square" rtlCol="0">
            <a:spAutoFit/>
          </a:bodyPr>
          <a:lstStyle/>
          <a:p>
            <a:pPr algn="ctr"/>
            <a:r>
              <a:rPr lang="en-US" sz="3200" b="1" i="1" dirty="0">
                <a:solidFill>
                  <a:schemeClr val="bg1">
                    <a:lumMod val="95000"/>
                  </a:schemeClr>
                </a:solidFill>
              </a:rPr>
              <a:t>Jesus said unto him, “Thou shalt love the Lord thy God with all thy heart, and with all thy soul, and with all thy mind. This is the first and great </a:t>
            </a:r>
            <a:r>
              <a:rPr lang="en-US" sz="3200" b="1" i="1" dirty="0" smtClean="0">
                <a:solidFill>
                  <a:schemeClr val="bg1">
                    <a:lumMod val="95000"/>
                  </a:schemeClr>
                </a:solidFill>
              </a:rPr>
              <a:t>commandment</a:t>
            </a:r>
            <a:r>
              <a:rPr lang="en-US" sz="3200" b="1" i="1" dirty="0">
                <a:solidFill>
                  <a:schemeClr val="bg1">
                    <a:lumMod val="95000"/>
                  </a:schemeClr>
                </a:solidFill>
              </a:rPr>
              <a:t>. And the second is like unto it, thou shalt love thy </a:t>
            </a:r>
            <a:r>
              <a:rPr lang="en-US" sz="3200" b="1" i="1" dirty="0" smtClean="0">
                <a:solidFill>
                  <a:schemeClr val="bg1">
                    <a:lumMod val="95000"/>
                  </a:schemeClr>
                </a:solidFill>
              </a:rPr>
              <a:t/>
            </a:r>
            <a:br>
              <a:rPr lang="en-US" sz="3200" b="1" i="1" dirty="0" smtClean="0">
                <a:solidFill>
                  <a:schemeClr val="bg1">
                    <a:lumMod val="95000"/>
                  </a:schemeClr>
                </a:solidFill>
              </a:rPr>
            </a:br>
            <a:r>
              <a:rPr lang="en-US" sz="3200" b="1" i="1" dirty="0" smtClean="0">
                <a:solidFill>
                  <a:schemeClr val="bg1">
                    <a:lumMod val="95000"/>
                  </a:schemeClr>
                </a:solidFill>
              </a:rPr>
              <a:t>neighbor as </a:t>
            </a:r>
            <a:r>
              <a:rPr lang="en-US" sz="3200" b="1" i="1" dirty="0">
                <a:solidFill>
                  <a:schemeClr val="bg1">
                    <a:lumMod val="95000"/>
                  </a:schemeClr>
                </a:solidFill>
              </a:rPr>
              <a:t>thyself.” </a:t>
            </a:r>
            <a:endParaRPr lang="en-US" sz="3200" b="1" i="1" dirty="0" smtClean="0">
              <a:solidFill>
                <a:schemeClr val="bg1">
                  <a:lumMod val="95000"/>
                </a:schemeClr>
              </a:solidFill>
            </a:endParaRPr>
          </a:p>
          <a:p>
            <a:pPr algn="ctr"/>
            <a:endParaRPr lang="en-US" sz="3200" b="1" dirty="0">
              <a:solidFill>
                <a:schemeClr val="bg1">
                  <a:lumMod val="95000"/>
                </a:schemeClr>
              </a:solidFill>
            </a:endParaRPr>
          </a:p>
          <a:p>
            <a:pPr algn="ctr"/>
            <a:r>
              <a:rPr lang="en-US" sz="3200" b="1" dirty="0">
                <a:solidFill>
                  <a:schemeClr val="bg1">
                    <a:lumMod val="95000"/>
                  </a:schemeClr>
                </a:solidFill>
              </a:rPr>
              <a:t>Matthew 22:37-39 </a:t>
            </a:r>
            <a:endParaRPr lang="en-US" sz="3200" b="1" dirty="0">
              <a:solidFill>
                <a:schemeClr val="bg1">
                  <a:lumMod val="95000"/>
                </a:schemeClr>
              </a:solidFill>
              <a:effectLst/>
            </a:endParaRPr>
          </a:p>
        </p:txBody>
      </p:sp>
      <p:pic>
        <p:nvPicPr>
          <p:cNvPr id="10" name="Picture 9" descr="LG Core Vers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67" y="313827"/>
            <a:ext cx="5685366" cy="1528524"/>
          </a:xfrm>
          <a:prstGeom prst="rect">
            <a:avLst/>
          </a:prstGeom>
        </p:spPr>
      </p:pic>
      <p:sp>
        <p:nvSpPr>
          <p:cNvPr id="7" name="Rectangle 6"/>
          <p:cNvSpPr/>
          <p:nvPr/>
        </p:nvSpPr>
        <p:spPr>
          <a:xfrm>
            <a:off x="4306543" y="6299095"/>
            <a:ext cx="530915" cy="369332"/>
          </a:xfrm>
          <a:prstGeom prst="rect">
            <a:avLst/>
          </a:prstGeom>
        </p:spPr>
        <p:txBody>
          <a:bodyPr wrap="none">
            <a:spAutoFit/>
          </a:bodyPr>
          <a:lstStyle/>
          <a:p>
            <a:pPr algn="ctr"/>
            <a:r>
              <a:rPr lang="en-US" b="1" dirty="0" smtClean="0">
                <a:solidFill>
                  <a:schemeClr val="bg1">
                    <a:lumMod val="95000"/>
                  </a:schemeClr>
                </a:solidFill>
              </a:rPr>
              <a:t>KJV</a:t>
            </a:r>
            <a:endParaRPr lang="en-US" dirty="0">
              <a:solidFill>
                <a:schemeClr val="bg1">
                  <a:lumMod val="95000"/>
                </a:schemeClr>
              </a:solidFill>
            </a:endParaRPr>
          </a:p>
        </p:txBody>
      </p:sp>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8.1Jerusalem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117600" y="2247058"/>
            <a:ext cx="6960962" cy="4339650"/>
          </a:xfrm>
          <a:prstGeom prst="rect">
            <a:avLst/>
          </a:prstGeom>
          <a:noFill/>
        </p:spPr>
        <p:txBody>
          <a:bodyPr wrap="square" rtlCol="0">
            <a:spAutoFit/>
          </a:bodyPr>
          <a:lstStyle/>
          <a:p>
            <a:pPr algn="ctr"/>
            <a:r>
              <a:rPr lang="en-US" sz="5400" dirty="0" smtClean="0">
                <a:solidFill>
                  <a:srgbClr val="F2F2F2"/>
                </a:solidFill>
              </a:rPr>
              <a:t>MISSIONS MEANS I SERVE PEOPLE ON THE OTHER SIDE OF </a:t>
            </a:r>
          </a:p>
          <a:p>
            <a:pPr algn="ctr"/>
            <a:r>
              <a:rPr lang="en-US" sz="5400" dirty="0" smtClean="0">
                <a:solidFill>
                  <a:srgbClr val="F2F2F2"/>
                </a:solidFill>
              </a:rPr>
              <a:t>THE WORLD. </a:t>
            </a:r>
          </a:p>
          <a:p>
            <a:pPr algn="ctr"/>
            <a:endParaRPr lang="en-US" sz="6000" dirty="0">
              <a:solidFill>
                <a:srgbClr val="000000"/>
              </a:solidFill>
            </a:endParaRPr>
          </a:p>
        </p:txBody>
      </p:sp>
      <p:pic>
        <p:nvPicPr>
          <p:cNvPr id="12" name="Picture 11"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5" name="Rectangle 4"/>
          <p:cNvSpPr/>
          <p:nvPr/>
        </p:nvSpPr>
        <p:spPr>
          <a:xfrm>
            <a:off x="4306543" y="6299095"/>
            <a:ext cx="530915" cy="369332"/>
          </a:xfrm>
          <a:prstGeom prst="rect">
            <a:avLst/>
          </a:prstGeom>
        </p:spPr>
        <p:txBody>
          <a:bodyPr wrap="none">
            <a:spAutoFit/>
          </a:bodyPr>
          <a:lstStyle/>
          <a:p>
            <a:pPr algn="ctr"/>
            <a:r>
              <a:rPr lang="en-US" b="1" dirty="0" smtClean="0">
                <a:solidFill>
                  <a:schemeClr val="bg1">
                    <a:lumMod val="95000"/>
                  </a:schemeClr>
                </a:solidFill>
              </a:rPr>
              <a:t>KJV</a:t>
            </a:r>
            <a:endParaRPr lang="en-US" dirty="0">
              <a:solidFill>
                <a:schemeClr val="bg1">
                  <a:lumMod val="95000"/>
                </a:schemeClr>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8.1Jerusalem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660400" y="2526022"/>
            <a:ext cx="7924800" cy="2585323"/>
          </a:xfrm>
          <a:prstGeom prst="rect">
            <a:avLst/>
          </a:prstGeom>
          <a:noFill/>
        </p:spPr>
        <p:txBody>
          <a:bodyPr wrap="square" rtlCol="0">
            <a:spAutoFit/>
          </a:bodyPr>
          <a:lstStyle/>
          <a:p>
            <a:pPr algn="ctr"/>
            <a:r>
              <a:rPr lang="en-US" sz="5400" dirty="0" smtClean="0">
                <a:solidFill>
                  <a:srgbClr val="F2F2F2"/>
                </a:solidFill>
              </a:rPr>
              <a:t>MISSIONS MEANS I SERVE PEOPLE ON THE OTHER SIDE OF THE STREET. </a:t>
            </a:r>
            <a:endParaRPr lang="en-US" sz="5400" dirty="0">
              <a:solidFill>
                <a:srgbClr val="F2F2F2"/>
              </a:solidFill>
              <a:effectLst/>
            </a:endParaRPr>
          </a:p>
        </p:txBody>
      </p:sp>
      <p:pic>
        <p:nvPicPr>
          <p:cNvPr id="12" name="Picture 1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5" name="Rectangle 4"/>
          <p:cNvSpPr/>
          <p:nvPr/>
        </p:nvSpPr>
        <p:spPr>
          <a:xfrm>
            <a:off x="4306543" y="6299095"/>
            <a:ext cx="530915" cy="369332"/>
          </a:xfrm>
          <a:prstGeom prst="rect">
            <a:avLst/>
          </a:prstGeom>
        </p:spPr>
        <p:txBody>
          <a:bodyPr wrap="none">
            <a:spAutoFit/>
          </a:bodyPr>
          <a:lstStyle/>
          <a:p>
            <a:pPr algn="ctr"/>
            <a:r>
              <a:rPr lang="en-US" b="1" dirty="0" smtClean="0">
                <a:solidFill>
                  <a:schemeClr val="bg1">
                    <a:lumMod val="95000"/>
                  </a:schemeClr>
                </a:solidFill>
              </a:rPr>
              <a:t>KJV</a:t>
            </a:r>
            <a:endParaRPr lang="en-US" dirty="0">
              <a:solidFill>
                <a:schemeClr val="bg1">
                  <a:lumMod val="95000"/>
                </a:schemeClr>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8.1Jerusalem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rgbClr val="F2F2F2"/>
                </a:solidFill>
              </a:rPr>
              <a:t>TEMPLATE</a:t>
            </a:r>
          </a:p>
          <a:p>
            <a:pPr algn="ctr"/>
            <a:endParaRPr lang="en-US" sz="6000" dirty="0" smtClean="0">
              <a:solidFill>
                <a:srgbClr val="F2F2F2"/>
              </a:solidFill>
            </a:endParaRPr>
          </a:p>
          <a:p>
            <a:r>
              <a:rPr lang="en-US" sz="3600" dirty="0" smtClean="0">
                <a:solidFill>
                  <a:srgbClr val="F2F2F2"/>
                </a:solidFill>
              </a:rPr>
              <a:t>•</a:t>
            </a:r>
          </a:p>
          <a:p>
            <a:endParaRPr lang="en-US" sz="3600" dirty="0" smtClean="0">
              <a:solidFill>
                <a:srgbClr val="F2F2F2"/>
              </a:solidFill>
            </a:endParaRPr>
          </a:p>
          <a:p>
            <a:r>
              <a:rPr lang="en-US" sz="3600" dirty="0" smtClean="0">
                <a:solidFill>
                  <a:srgbClr val="F2F2F2"/>
                </a:solidFill>
              </a:rPr>
              <a:t>•</a:t>
            </a:r>
          </a:p>
          <a:p>
            <a:endParaRPr lang="en-US" sz="3600" dirty="0" smtClean="0">
              <a:solidFill>
                <a:srgbClr val="F2F2F2"/>
              </a:solidFill>
            </a:endParaRPr>
          </a:p>
          <a:p>
            <a:r>
              <a:rPr lang="en-US" sz="3600" dirty="0">
                <a:solidFill>
                  <a:srgbClr val="F2F2F2"/>
                </a:solidFill>
              </a:rPr>
              <a:t>•</a:t>
            </a:r>
          </a:p>
          <a:p>
            <a:pPr algn="ctr"/>
            <a:endParaRPr lang="en-US" sz="3600" dirty="0"/>
          </a:p>
        </p:txBody>
      </p:sp>
      <p:sp>
        <p:nvSpPr>
          <p:cNvPr id="4" name="Rectangle 3"/>
          <p:cNvSpPr/>
          <p:nvPr/>
        </p:nvSpPr>
        <p:spPr>
          <a:xfrm>
            <a:off x="4306543" y="6299095"/>
            <a:ext cx="530915" cy="369332"/>
          </a:xfrm>
          <a:prstGeom prst="rect">
            <a:avLst/>
          </a:prstGeom>
        </p:spPr>
        <p:txBody>
          <a:bodyPr wrap="none">
            <a:spAutoFit/>
          </a:bodyPr>
          <a:lstStyle/>
          <a:p>
            <a:pPr algn="ctr"/>
            <a:r>
              <a:rPr lang="en-US" b="1" dirty="0" smtClean="0">
                <a:solidFill>
                  <a:schemeClr val="bg1">
                    <a:lumMod val="95000"/>
                  </a:schemeClr>
                </a:solidFill>
              </a:rPr>
              <a:t>KJV</a:t>
            </a:r>
            <a:endParaRPr lang="en-US" dirty="0">
              <a:solidFill>
                <a:schemeClr val="bg1">
                  <a:lumMod val="95000"/>
                </a:schemeClr>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842</TotalTime>
  <Words>85</Words>
  <Application>Microsoft Macintosh PowerPoint</Application>
  <PresentationFormat>On-screen Show (4:3)</PresentationFormat>
  <Paragraphs>18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Moriah Hoyt</cp:lastModifiedBy>
  <cp:revision>48</cp:revision>
  <dcterms:created xsi:type="dcterms:W3CDTF">2016-02-22T20:02:15Z</dcterms:created>
  <dcterms:modified xsi:type="dcterms:W3CDTF">2017-02-02T22:37:04Z</dcterms:modified>
</cp:coreProperties>
</file>