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50" d="100"/>
          <a:sy n="50" d="100"/>
        </p:scale>
        <p:origin x="-1816" y="-15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7.1Communion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NIV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7.1Communion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2300" y="2063547"/>
            <a:ext cx="7899400" cy="3539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dirty="0">
                <a:solidFill>
                  <a:srgbClr val="F2F2F2"/>
                </a:solidFill>
              </a:rPr>
              <a:t>And when </a:t>
            </a:r>
            <a:r>
              <a:rPr lang="en-US" sz="2800" b="1" i="1" dirty="0" smtClean="0">
                <a:solidFill>
                  <a:srgbClr val="F2F2F2"/>
                </a:solidFill>
              </a:rPr>
              <a:t>He </a:t>
            </a:r>
            <a:r>
              <a:rPr lang="en-US" sz="2800" b="1" i="1" dirty="0">
                <a:solidFill>
                  <a:srgbClr val="F2F2F2"/>
                </a:solidFill>
              </a:rPr>
              <a:t>had given thanks, </a:t>
            </a:r>
            <a:r>
              <a:rPr lang="en-US" sz="2800" b="1" i="1" dirty="0" smtClean="0">
                <a:solidFill>
                  <a:srgbClr val="F2F2F2"/>
                </a:solidFill>
              </a:rPr>
              <a:t>He </a:t>
            </a:r>
            <a:r>
              <a:rPr lang="en-US" sz="2800" b="1" i="1" dirty="0">
                <a:solidFill>
                  <a:srgbClr val="F2F2F2"/>
                </a:solidFill>
              </a:rPr>
              <a:t>broke it and said, “This is </a:t>
            </a:r>
            <a:r>
              <a:rPr lang="en-US" sz="2800" b="1" i="1" dirty="0" smtClean="0">
                <a:solidFill>
                  <a:srgbClr val="F2F2F2"/>
                </a:solidFill>
              </a:rPr>
              <a:t>My </a:t>
            </a:r>
            <a:r>
              <a:rPr lang="en-US" sz="2800" b="1" i="1" dirty="0">
                <a:solidFill>
                  <a:srgbClr val="F2F2F2"/>
                </a:solidFill>
              </a:rPr>
              <a:t>body, which is for you; do this in remembrance of me.” In the same way, after supper </a:t>
            </a:r>
            <a:r>
              <a:rPr lang="en-US" sz="2800" b="1" i="1" dirty="0" smtClean="0">
                <a:solidFill>
                  <a:srgbClr val="F2F2F2"/>
                </a:solidFill>
              </a:rPr>
              <a:t>He </a:t>
            </a:r>
            <a:r>
              <a:rPr lang="en-US" sz="2800" b="1" i="1" dirty="0">
                <a:solidFill>
                  <a:srgbClr val="F2F2F2"/>
                </a:solidFill>
              </a:rPr>
              <a:t>took the cup, saying, “This cup is the new covenant in </a:t>
            </a:r>
            <a:r>
              <a:rPr lang="en-US" sz="2800" b="1" i="1" dirty="0" smtClean="0">
                <a:solidFill>
                  <a:srgbClr val="F2F2F2"/>
                </a:solidFill>
              </a:rPr>
              <a:t>My </a:t>
            </a:r>
            <a:r>
              <a:rPr lang="en-US" sz="2800" b="1" i="1" dirty="0">
                <a:solidFill>
                  <a:srgbClr val="F2F2F2"/>
                </a:solidFill>
              </a:rPr>
              <a:t>blood; do this, whenever you drink it, in remembrance of </a:t>
            </a:r>
            <a:r>
              <a:rPr lang="en-US" sz="2800" b="1" i="1" dirty="0" smtClean="0">
                <a:solidFill>
                  <a:srgbClr val="F2F2F2"/>
                </a:solidFill>
              </a:rPr>
              <a:t>Me</a:t>
            </a:r>
            <a:r>
              <a:rPr lang="en-US" sz="2800" b="1" i="1" dirty="0">
                <a:solidFill>
                  <a:srgbClr val="F2F2F2"/>
                </a:solidFill>
              </a:rPr>
              <a:t>.”</a:t>
            </a:r>
          </a:p>
          <a:p>
            <a:pPr algn="ctr"/>
            <a:endParaRPr lang="en-US" sz="2800" b="1" dirty="0" smtClean="0">
              <a:solidFill>
                <a:srgbClr val="F2F2F2"/>
              </a:solidFill>
            </a:endParaRPr>
          </a:p>
          <a:p>
            <a:pPr algn="ctr"/>
            <a:r>
              <a:rPr lang="en-US" sz="2800" b="1" dirty="0" smtClean="0">
                <a:solidFill>
                  <a:srgbClr val="F2F2F2"/>
                </a:solidFill>
              </a:rPr>
              <a:t>1 </a:t>
            </a:r>
            <a:r>
              <a:rPr lang="en-US" sz="2800" b="1" dirty="0">
                <a:solidFill>
                  <a:srgbClr val="F2F2F2"/>
                </a:solidFill>
              </a:rPr>
              <a:t>Corinthians 11:24-25 </a:t>
            </a:r>
            <a:endParaRPr lang="en-US" sz="2800" b="1" dirty="0">
              <a:solidFill>
                <a:srgbClr val="F2F2F2"/>
              </a:solidFill>
              <a:effectLst/>
            </a:endParaRPr>
          </a:p>
        </p:txBody>
      </p:sp>
      <p:pic>
        <p:nvPicPr>
          <p:cNvPr id="7" name="Picture 6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313827"/>
            <a:ext cx="5685366" cy="152852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NIV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7.1Communion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7600" y="2551858"/>
            <a:ext cx="696096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F2F2F2"/>
                </a:solidFill>
              </a:rPr>
              <a:t>I CAN’T PARTICIPATE IN COMMUNION BECAUSE I’M NOT GOOD ENOUGH. </a:t>
            </a:r>
          </a:p>
          <a:p>
            <a:pPr algn="ctr"/>
            <a:endParaRPr lang="en-US" sz="6000" dirty="0">
              <a:solidFill>
                <a:srgbClr val="000000"/>
              </a:solidFill>
            </a:endParaRPr>
          </a:p>
        </p:txBody>
      </p:sp>
      <p:pic>
        <p:nvPicPr>
          <p:cNvPr id="7" name="Picture 6" descr="Misconception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33" y="556519"/>
            <a:ext cx="7854135" cy="137038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NIV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7.1Communion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90130" y="2602222"/>
            <a:ext cx="7924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F2F2F2"/>
                </a:solidFill>
              </a:rPr>
              <a:t>WE ARE MADE WORTHY BY JESUS’ SACRIFICIAL DEATH ON THE CROSS. </a:t>
            </a:r>
            <a:endParaRPr lang="en-US" sz="4800" dirty="0">
              <a:solidFill>
                <a:srgbClr val="F2F2F2"/>
              </a:solidFill>
              <a:effectLst/>
            </a:endParaRPr>
          </a:p>
        </p:txBody>
      </p:sp>
      <p:pic>
        <p:nvPicPr>
          <p:cNvPr id="7" name="Picture 6" descr="Illumination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530" y="557318"/>
            <a:ext cx="7753350" cy="135279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NIV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7.1Communion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2F2F2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rgbClr val="F2F2F2"/>
              </a:solidFill>
            </a:endParaRPr>
          </a:p>
          <a:p>
            <a:r>
              <a:rPr lang="en-US" sz="3600" dirty="0" smtClean="0">
                <a:solidFill>
                  <a:srgbClr val="F2F2F2"/>
                </a:solidFill>
              </a:rPr>
              <a:t>•</a:t>
            </a:r>
          </a:p>
          <a:p>
            <a:endParaRPr lang="en-US" sz="3600" dirty="0" smtClean="0">
              <a:solidFill>
                <a:srgbClr val="F2F2F2"/>
              </a:solidFill>
            </a:endParaRPr>
          </a:p>
          <a:p>
            <a:r>
              <a:rPr lang="en-US" sz="3600" dirty="0" smtClean="0">
                <a:solidFill>
                  <a:srgbClr val="F2F2F2"/>
                </a:solidFill>
              </a:rPr>
              <a:t>•</a:t>
            </a:r>
          </a:p>
          <a:p>
            <a:endParaRPr lang="en-US" sz="3600" dirty="0" smtClean="0">
              <a:solidFill>
                <a:srgbClr val="F2F2F2"/>
              </a:solidFill>
            </a:endParaRPr>
          </a:p>
          <a:p>
            <a:r>
              <a:rPr lang="en-US" sz="3600" dirty="0">
                <a:solidFill>
                  <a:srgbClr val="F2F2F2"/>
                </a:solidFill>
              </a:rPr>
              <a:t>•</a:t>
            </a:r>
          </a:p>
          <a:p>
            <a:pPr algn="ctr"/>
            <a:endParaRPr lang="en-US" sz="3600" dirty="0"/>
          </a:p>
        </p:txBody>
      </p:sp>
      <p:sp>
        <p:nvSpPr>
          <p:cNvPr id="4" name="Rectangle 3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NIV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780</TotalTime>
  <Words>46</Words>
  <Application>Microsoft Macintosh PowerPoint</Application>
  <PresentationFormat>On-screen Show (4:3)</PresentationFormat>
  <Paragraphs>17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44</cp:revision>
  <dcterms:created xsi:type="dcterms:W3CDTF">2016-02-22T20:02:15Z</dcterms:created>
  <dcterms:modified xsi:type="dcterms:W3CDTF">2017-02-02T23:00:17Z</dcterms:modified>
</cp:coreProperties>
</file>