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5" d="100"/>
          <a:sy n="65" d="100"/>
        </p:scale>
        <p:origin x="-1384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4 Disciple 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4 Disciple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2300" y="2151459"/>
            <a:ext cx="7899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404040"/>
                </a:solidFill>
              </a:rPr>
              <a:t>And anyone who </a:t>
            </a:r>
            <a:r>
              <a:rPr lang="en-US" sz="3200" b="1" i="1" dirty="0">
                <a:solidFill>
                  <a:srgbClr val="404040"/>
                </a:solidFill>
              </a:rPr>
              <a:t>does not take </a:t>
            </a:r>
            <a:r>
              <a:rPr lang="en-US" sz="3200" b="1" i="1" dirty="0" smtClean="0">
                <a:solidFill>
                  <a:srgbClr val="404040"/>
                </a:solidFill>
              </a:rPr>
              <a:t>his cross </a:t>
            </a:r>
            <a:r>
              <a:rPr lang="en-US" sz="3200" b="1" i="1" dirty="0">
                <a:solidFill>
                  <a:srgbClr val="404040"/>
                </a:solidFill>
              </a:rPr>
              <a:t>and follow </a:t>
            </a:r>
            <a:r>
              <a:rPr lang="en-US" sz="3200" b="1" i="1" dirty="0" smtClean="0">
                <a:solidFill>
                  <a:srgbClr val="404040"/>
                </a:solidFill>
              </a:rPr>
              <a:t>Me </a:t>
            </a:r>
            <a:r>
              <a:rPr lang="en-US" sz="3200" b="1" i="1" dirty="0">
                <a:solidFill>
                  <a:srgbClr val="404040"/>
                </a:solidFill>
              </a:rPr>
              <a:t>is not worthy of </a:t>
            </a:r>
            <a:r>
              <a:rPr lang="en-US" sz="3200" b="1" i="1" dirty="0" smtClean="0">
                <a:solidFill>
                  <a:srgbClr val="404040"/>
                </a:solidFill>
              </a:rPr>
              <a:t>Me</a:t>
            </a:r>
            <a:r>
              <a:rPr lang="en-US" sz="3200" b="1" i="1" dirty="0">
                <a:solidFill>
                  <a:srgbClr val="404040"/>
                </a:solidFill>
              </a:rPr>
              <a:t>. Whoever finds </a:t>
            </a:r>
            <a:r>
              <a:rPr lang="en-US" sz="3200" b="1" i="1" dirty="0" smtClean="0">
                <a:solidFill>
                  <a:srgbClr val="404040"/>
                </a:solidFill>
              </a:rPr>
              <a:t>his </a:t>
            </a:r>
            <a:r>
              <a:rPr lang="en-US" sz="3200" b="1" i="1" dirty="0">
                <a:solidFill>
                  <a:srgbClr val="404040"/>
                </a:solidFill>
              </a:rPr>
              <a:t>life will lose it, and whoever loses </a:t>
            </a:r>
            <a:r>
              <a:rPr lang="en-US" sz="3200" b="1" i="1" dirty="0" smtClean="0">
                <a:solidFill>
                  <a:srgbClr val="404040"/>
                </a:solidFill>
              </a:rPr>
              <a:t>his </a:t>
            </a:r>
            <a:r>
              <a:rPr lang="en-US" sz="3200" b="1" i="1" dirty="0">
                <a:solidFill>
                  <a:srgbClr val="404040"/>
                </a:solidFill>
              </a:rPr>
              <a:t>life for </a:t>
            </a:r>
            <a:r>
              <a:rPr lang="en-US" sz="3200" b="1" i="1" dirty="0" smtClean="0">
                <a:solidFill>
                  <a:srgbClr val="404040"/>
                </a:solidFill>
              </a:rPr>
              <a:t>My </a:t>
            </a:r>
            <a:r>
              <a:rPr lang="en-US" sz="3200" b="1" i="1" dirty="0">
                <a:solidFill>
                  <a:srgbClr val="404040"/>
                </a:solidFill>
              </a:rPr>
              <a:t>sake will find it</a:t>
            </a:r>
            <a:r>
              <a:rPr lang="en-US" sz="3200" b="1" dirty="0" smtClean="0">
                <a:solidFill>
                  <a:srgbClr val="404040"/>
                </a:solidFill>
              </a:rPr>
              <a:t>.</a:t>
            </a:r>
          </a:p>
          <a:p>
            <a:pPr algn="ctr"/>
            <a:endParaRPr lang="en-US" sz="3200" b="1" dirty="0" smtClean="0">
              <a:solidFill>
                <a:srgbClr val="404040"/>
              </a:solidFill>
            </a:endParaRPr>
          </a:p>
          <a:p>
            <a:pPr algn="ctr"/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Matthew 10:38-39</a:t>
            </a:r>
            <a:endParaRPr 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Calibri"/>
              <a:cs typeface="Calibri"/>
            </a:endParaRPr>
          </a:p>
        </p:txBody>
      </p:sp>
      <p:pic>
        <p:nvPicPr>
          <p:cNvPr id="6" name="Picture 5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297025"/>
            <a:ext cx="5669024" cy="152413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2.4 Disciple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247058"/>
            <a:ext cx="696096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FOLLOWING JESUS WON’T COST </a:t>
            </a:r>
          </a:p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ME ANYTHING SIGNIFICANT. </a:t>
            </a:r>
          </a:p>
          <a:p>
            <a:pPr algn="ctr"/>
            <a:endParaRPr lang="en-US" sz="6000" dirty="0"/>
          </a:p>
        </p:txBody>
      </p:sp>
      <p:pic>
        <p:nvPicPr>
          <p:cNvPr id="2" name="Picture 1" descr="Misconcep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47" y="600789"/>
            <a:ext cx="7781037" cy="135762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2.4 Disciple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084456"/>
            <a:ext cx="7924800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404040"/>
                </a:solidFill>
              </a:rPr>
              <a:t>THE LIFE OF A DISCIPLE IS A RADICAL CHALLENGE TO SURRENDER OUR WILL TO GOD’S WILL AND FOLLOW HIM WHEREVER HE LEADS US, NO MATTER HOW UNCOMFORTABLE. </a:t>
            </a:r>
            <a:endParaRPr lang="en-US" sz="4400" dirty="0">
              <a:solidFill>
                <a:srgbClr val="404040"/>
              </a:solidFill>
              <a:effectLst/>
            </a:endParaRPr>
          </a:p>
        </p:txBody>
      </p:sp>
      <p:pic>
        <p:nvPicPr>
          <p:cNvPr id="3" name="Picture 2" descr="Illumina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23" y="555454"/>
            <a:ext cx="7854135" cy="137038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.4 Disciple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>
                <a:solidFill>
                  <a:srgbClr val="404040"/>
                </a:solidFill>
              </a:rPr>
              <a:t>•</a:t>
            </a:r>
          </a:p>
          <a:p>
            <a:pPr algn="ctr"/>
            <a:endParaRPr lang="en-US" sz="3600" dirty="0"/>
          </a:p>
        </p:txBody>
      </p:sp>
      <p:sp>
        <p:nvSpPr>
          <p:cNvPr id="6" name="Rectangle 5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382</TotalTime>
  <Words>63</Words>
  <Application>Microsoft Macintosh PowerPoint</Application>
  <PresentationFormat>On-screen Show (4:3)</PresentationFormat>
  <Paragraphs>18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24</cp:revision>
  <dcterms:created xsi:type="dcterms:W3CDTF">2016-02-22T20:02:15Z</dcterms:created>
  <dcterms:modified xsi:type="dcterms:W3CDTF">2017-02-02T22:51:43Z</dcterms:modified>
</cp:coreProperties>
</file>