
<file path=[Content_Types].xml><?xml version="1.0" encoding="utf-8"?>
<Types xmlns="http://schemas.openxmlformats.org/package/2006/content-types">
  <Default ContentType="image/jpeg" Extension="jpg"/>
  <Default ContentType="application/xml" Extension="xml"/>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5" roundtripDataSignature="AMtx7mh52cFMY3fnPnSaZdlRCCR34WTSI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customschemas.google.com/relationships/presentationmetadata" Target="metadata"/><Relationship Id="rId14" Type="http://schemas.openxmlformats.org/officeDocument/2006/relationships/slide" Target="slides/slide10.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1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1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21"/>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2"/>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2"/>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1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1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14"/>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14"/>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1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1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15"/>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16"/>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16"/>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16"/>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6"/>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16"/>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1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1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19"/>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19"/>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20"/>
          <p:cNvSpPr/>
          <p:nvPr>
            <p:ph idx="2" type="pic"/>
          </p:nvPr>
        </p:nvSpPr>
        <p:spPr>
          <a:xfrm>
            <a:off x="5183188" y="987425"/>
            <a:ext cx="6172200" cy="4873625"/>
          </a:xfrm>
          <a:prstGeom prst="rect">
            <a:avLst/>
          </a:prstGeom>
          <a:noFill/>
          <a:ln>
            <a:noFill/>
          </a:ln>
        </p:spPr>
      </p:sp>
      <p:sp>
        <p:nvSpPr>
          <p:cNvPr id="64" name="Google Shape;64;p20"/>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pic>
        <p:nvPicPr>
          <p:cNvPr id="84" name="Google Shape;84;p1"/>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85" name="Google Shape;85;p1"/>
          <p:cNvSpPr txBox="1"/>
          <p:nvPr/>
        </p:nvSpPr>
        <p:spPr>
          <a:xfrm>
            <a:off x="8612660" y="6203092"/>
            <a:ext cx="2782557"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200" u="none" cap="none" strike="noStrike">
                <a:solidFill>
                  <a:schemeClr val="dk1"/>
                </a:solidFill>
                <a:latin typeface="Calibri"/>
                <a:ea typeface="Calibri"/>
                <a:cs typeface="Calibri"/>
                <a:sym typeface="Calibri"/>
              </a:rPr>
              <a:t>© 2018 Awana® Clubs International. ESV</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pic>
        <p:nvPicPr>
          <p:cNvPr id="154" name="Google Shape;154;p10"/>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55" name="Google Shape;155;p10"/>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3.7  I Am the True Vine</a:t>
            </a:r>
            <a:endParaRPr b="1" sz="3200">
              <a:solidFill>
                <a:schemeClr val="dk1"/>
              </a:solidFill>
              <a:latin typeface="Calibri"/>
              <a:ea typeface="Calibri"/>
              <a:cs typeface="Calibri"/>
              <a:sym typeface="Calibri"/>
            </a:endParaRPr>
          </a:p>
        </p:txBody>
      </p:sp>
      <p:sp>
        <p:nvSpPr>
          <p:cNvPr id="156" name="Google Shape;156;p10"/>
          <p:cNvSpPr txBox="1"/>
          <p:nvPr/>
        </p:nvSpPr>
        <p:spPr>
          <a:xfrm>
            <a:off x="721814" y="1373728"/>
            <a:ext cx="10745400" cy="4320300"/>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90000"/>
              </a:lnSpc>
              <a:spcBef>
                <a:spcPts val="0"/>
              </a:spcBef>
              <a:spcAft>
                <a:spcPts val="0"/>
              </a:spcAft>
              <a:buClr>
                <a:schemeClr val="dk1"/>
              </a:buClr>
              <a:buSzPts val="3200"/>
              <a:buFont typeface="Arial"/>
              <a:buChar char="•"/>
            </a:pPr>
            <a:r>
              <a:rPr lang="en-US" sz="3200">
                <a:solidFill>
                  <a:schemeClr val="dk1"/>
                </a:solidFill>
                <a:latin typeface="Calibri"/>
                <a:ea typeface="Calibri"/>
                <a:cs typeface="Calibri"/>
                <a:sym typeface="Calibri"/>
              </a:rPr>
              <a:t>CUSTOMIZABLE SLIDE</a:t>
            </a:r>
            <a:endParaRPr/>
          </a:p>
        </p:txBody>
      </p:sp>
      <p:sp>
        <p:nvSpPr>
          <p:cNvPr id="157" name="Google Shape;157;p10"/>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pic>
        <p:nvPicPr>
          <p:cNvPr id="90" name="Google Shape;90;p2"/>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1" name="Google Shape;91;p2"/>
          <p:cNvSpPr txBox="1"/>
          <p:nvPr>
            <p:ph idx="1" type="body"/>
          </p:nvPr>
        </p:nvSpPr>
        <p:spPr>
          <a:xfrm>
            <a:off x="721814" y="1362777"/>
            <a:ext cx="10776300" cy="50097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Lesson Summary</a:t>
            </a:r>
            <a:endParaRPr b="1" sz="3600"/>
          </a:p>
          <a:p>
            <a:pPr indent="0" lvl="0" marL="0" rtl="0" algn="l">
              <a:lnSpc>
                <a:spcPct val="90000"/>
              </a:lnSpc>
              <a:spcBef>
                <a:spcPts val="1000"/>
              </a:spcBef>
              <a:spcAft>
                <a:spcPts val="0"/>
              </a:spcAft>
              <a:buClr>
                <a:schemeClr val="dk1"/>
              </a:buClr>
              <a:buSzPts val="3600"/>
              <a:buNone/>
            </a:pPr>
            <a:r>
              <a:rPr lang="en-US" sz="3600"/>
              <a:t>Jesus is the vine. We are branches. When we remain connected to God by reading God’s Word, praying, and making good choices, we will glorify God and bear </a:t>
            </a:r>
            <a:br>
              <a:rPr lang="en-US" sz="3600"/>
            </a:br>
            <a:r>
              <a:rPr lang="en-US" sz="3600"/>
              <a:t>much fruit.</a:t>
            </a:r>
            <a:endParaRPr sz="4400"/>
          </a:p>
        </p:txBody>
      </p:sp>
      <p:sp>
        <p:nvSpPr>
          <p:cNvPr id="92" name="Google Shape;92;p2"/>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3.7  I Am the True Vine</a:t>
            </a:r>
            <a:endParaRPr/>
          </a:p>
        </p:txBody>
      </p:sp>
      <p:sp>
        <p:nvSpPr>
          <p:cNvPr id="93" name="Google Shape;93;p2"/>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pic>
        <p:nvPicPr>
          <p:cNvPr id="98" name="Google Shape;98;p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9" name="Google Shape;99;p3"/>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3.7  I Am the True Vine</a:t>
            </a:r>
            <a:endParaRPr/>
          </a:p>
        </p:txBody>
      </p:sp>
      <p:sp>
        <p:nvSpPr>
          <p:cNvPr id="100" name="Google Shape;100;p3"/>
          <p:cNvSpPr txBox="1"/>
          <p:nvPr>
            <p:ph idx="1" type="body"/>
          </p:nvPr>
        </p:nvSpPr>
        <p:spPr>
          <a:xfrm>
            <a:off x="721825" y="1371080"/>
            <a:ext cx="95397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Jesus is the true Vine. </a:t>
            </a:r>
            <a:endParaRPr/>
          </a:p>
          <a:p>
            <a:pPr indent="0" lvl="0" marL="0" rtl="0" algn="l">
              <a:lnSpc>
                <a:spcPct val="90000"/>
              </a:lnSpc>
              <a:spcBef>
                <a:spcPts val="1000"/>
              </a:spcBef>
              <a:spcAft>
                <a:spcPts val="0"/>
              </a:spcAft>
              <a:buClr>
                <a:schemeClr val="dk1"/>
              </a:buClr>
              <a:buSzPts val="3600"/>
              <a:buNone/>
            </a:pPr>
            <a:r>
              <a:rPr lang="en-US" sz="3600"/>
              <a:t> </a:t>
            </a:r>
            <a:endParaRPr/>
          </a:p>
        </p:txBody>
      </p:sp>
      <p:sp>
        <p:nvSpPr>
          <p:cNvPr id="101" name="Google Shape;101;p3"/>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pic>
        <p:nvPicPr>
          <p:cNvPr id="106" name="Google Shape;106;p4"/>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07" name="Google Shape;107;p4"/>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3.7  I Am the True Vine</a:t>
            </a:r>
            <a:endParaRPr/>
          </a:p>
        </p:txBody>
      </p:sp>
      <p:sp>
        <p:nvSpPr>
          <p:cNvPr id="108" name="Google Shape;108;p4"/>
          <p:cNvSpPr txBox="1"/>
          <p:nvPr>
            <p:ph idx="1" type="body"/>
          </p:nvPr>
        </p:nvSpPr>
        <p:spPr>
          <a:xfrm>
            <a:off x="721826" y="1371105"/>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Jesus wants His followers to abide in Him. </a:t>
            </a:r>
            <a:endParaRPr/>
          </a:p>
          <a:p>
            <a:pPr indent="0" lvl="0" marL="0" rtl="0" algn="l">
              <a:lnSpc>
                <a:spcPct val="90000"/>
              </a:lnSpc>
              <a:spcBef>
                <a:spcPts val="1000"/>
              </a:spcBef>
              <a:spcAft>
                <a:spcPts val="0"/>
              </a:spcAft>
              <a:buClr>
                <a:schemeClr val="dk1"/>
              </a:buClr>
              <a:buSzPts val="3600"/>
              <a:buNone/>
            </a:pPr>
            <a:r>
              <a:rPr lang="en-US" sz="3600"/>
              <a:t> </a:t>
            </a:r>
            <a:endParaRPr/>
          </a:p>
          <a:p>
            <a:pPr indent="0" lvl="0" marL="0" rtl="0" algn="l">
              <a:lnSpc>
                <a:spcPct val="90000"/>
              </a:lnSpc>
              <a:spcBef>
                <a:spcPts val="1000"/>
              </a:spcBef>
              <a:spcAft>
                <a:spcPts val="0"/>
              </a:spcAft>
              <a:buClr>
                <a:schemeClr val="dk1"/>
              </a:buClr>
              <a:buSzPts val="3600"/>
              <a:buNone/>
            </a:pPr>
            <a:r>
              <a:rPr lang="en-US" sz="3600"/>
              <a:t> </a:t>
            </a:r>
            <a:endParaRPr/>
          </a:p>
        </p:txBody>
      </p:sp>
      <p:sp>
        <p:nvSpPr>
          <p:cNvPr id="109" name="Google Shape;109;p4"/>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pic>
        <p:nvPicPr>
          <p:cNvPr id="114" name="Google Shape;114;p5"/>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15" name="Google Shape;115;p5"/>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3.7  I Am the True Vine</a:t>
            </a:r>
            <a:endParaRPr/>
          </a:p>
        </p:txBody>
      </p:sp>
      <p:sp>
        <p:nvSpPr>
          <p:cNvPr id="116" name="Google Shape;116;p5"/>
          <p:cNvSpPr txBox="1"/>
          <p:nvPr>
            <p:ph idx="1" type="body"/>
          </p:nvPr>
        </p:nvSpPr>
        <p:spPr>
          <a:xfrm>
            <a:off x="721826" y="1397605"/>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Jesus wants His followers to bear fruit. </a:t>
            </a:r>
            <a:endParaRPr/>
          </a:p>
          <a:p>
            <a:pPr indent="0" lvl="0" marL="0" rtl="0" algn="l">
              <a:lnSpc>
                <a:spcPct val="90000"/>
              </a:lnSpc>
              <a:spcBef>
                <a:spcPts val="1000"/>
              </a:spcBef>
              <a:spcAft>
                <a:spcPts val="0"/>
              </a:spcAft>
              <a:buClr>
                <a:schemeClr val="dk1"/>
              </a:buClr>
              <a:buSzPts val="3600"/>
              <a:buNone/>
            </a:pPr>
            <a:r>
              <a:rPr lang="en-US" sz="3600"/>
              <a:t> </a:t>
            </a:r>
            <a:endParaRPr/>
          </a:p>
          <a:p>
            <a:pPr indent="0" lvl="0" marL="0" rtl="0" algn="l">
              <a:lnSpc>
                <a:spcPct val="90000"/>
              </a:lnSpc>
              <a:spcBef>
                <a:spcPts val="1000"/>
              </a:spcBef>
              <a:spcAft>
                <a:spcPts val="0"/>
              </a:spcAft>
              <a:buClr>
                <a:schemeClr val="dk1"/>
              </a:buClr>
              <a:buSzPts val="3600"/>
              <a:buNone/>
            </a:pPr>
            <a:r>
              <a:rPr lang="en-US" sz="3600"/>
              <a:t> </a:t>
            </a:r>
            <a:endParaRPr/>
          </a:p>
          <a:p>
            <a:pPr indent="0" lvl="0" marL="0" rtl="0" algn="l">
              <a:lnSpc>
                <a:spcPct val="90000"/>
              </a:lnSpc>
              <a:spcBef>
                <a:spcPts val="1000"/>
              </a:spcBef>
              <a:spcAft>
                <a:spcPts val="0"/>
              </a:spcAft>
              <a:buClr>
                <a:schemeClr val="dk1"/>
              </a:buClr>
              <a:buSzPts val="3600"/>
              <a:buNone/>
            </a:pPr>
            <a:r>
              <a:rPr lang="en-US" sz="3600"/>
              <a:t> </a:t>
            </a:r>
            <a:endParaRPr/>
          </a:p>
        </p:txBody>
      </p:sp>
      <p:sp>
        <p:nvSpPr>
          <p:cNvPr id="117" name="Google Shape;117;p5"/>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pic>
        <p:nvPicPr>
          <p:cNvPr id="122" name="Google Shape;122;p6"/>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23" name="Google Shape;123;p6"/>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3.7  I Am the True Vine</a:t>
            </a:r>
            <a:endParaRPr/>
          </a:p>
        </p:txBody>
      </p:sp>
      <p:sp>
        <p:nvSpPr>
          <p:cNvPr id="124" name="Google Shape;124;p6"/>
          <p:cNvSpPr txBox="1"/>
          <p:nvPr>
            <p:ph idx="1" type="body"/>
          </p:nvPr>
        </p:nvSpPr>
        <p:spPr>
          <a:xfrm>
            <a:off x="721826" y="1371105"/>
            <a:ext cx="9481200" cy="3537600"/>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God, the vinedresser, prunes the branches.</a:t>
            </a:r>
            <a:r>
              <a:rPr b="1" lang="en-US"/>
              <a:t> </a:t>
            </a:r>
            <a:endParaRPr/>
          </a:p>
          <a:p>
            <a:pPr indent="0" lvl="0" marL="0" rtl="0" algn="l">
              <a:lnSpc>
                <a:spcPct val="90000"/>
              </a:lnSpc>
              <a:spcBef>
                <a:spcPts val="1000"/>
              </a:spcBef>
              <a:spcAft>
                <a:spcPts val="0"/>
              </a:spcAft>
              <a:buClr>
                <a:schemeClr val="dk1"/>
              </a:buClr>
              <a:buSzPts val="3600"/>
              <a:buNone/>
            </a:pPr>
            <a:r>
              <a:t/>
            </a:r>
            <a:endParaRPr sz="3600"/>
          </a:p>
          <a:p>
            <a:pPr indent="0" lvl="0" marL="0" rtl="0" algn="l">
              <a:lnSpc>
                <a:spcPct val="90000"/>
              </a:lnSpc>
              <a:spcBef>
                <a:spcPts val="1000"/>
              </a:spcBef>
              <a:spcAft>
                <a:spcPts val="0"/>
              </a:spcAft>
              <a:buClr>
                <a:schemeClr val="dk1"/>
              </a:buClr>
              <a:buSzPts val="3600"/>
              <a:buNone/>
            </a:pPr>
            <a:r>
              <a:rPr lang="en-US" sz="3600"/>
              <a:t> </a:t>
            </a:r>
            <a:endParaRPr/>
          </a:p>
          <a:p>
            <a:pPr indent="0" lvl="0" marL="0" rtl="0" algn="l">
              <a:lnSpc>
                <a:spcPct val="90000"/>
              </a:lnSpc>
              <a:spcBef>
                <a:spcPts val="1000"/>
              </a:spcBef>
              <a:spcAft>
                <a:spcPts val="0"/>
              </a:spcAft>
              <a:buClr>
                <a:schemeClr val="dk1"/>
              </a:buClr>
              <a:buSzPts val="3600"/>
              <a:buNone/>
            </a:pPr>
            <a:r>
              <a:rPr lang="en-US" sz="3600"/>
              <a:t> </a:t>
            </a:r>
            <a:endParaRPr/>
          </a:p>
          <a:p>
            <a:pPr indent="0" lvl="0" marL="0" rtl="0" algn="l">
              <a:lnSpc>
                <a:spcPct val="90000"/>
              </a:lnSpc>
              <a:spcBef>
                <a:spcPts val="1000"/>
              </a:spcBef>
              <a:spcAft>
                <a:spcPts val="0"/>
              </a:spcAft>
              <a:buClr>
                <a:schemeClr val="dk1"/>
              </a:buClr>
              <a:buSzPts val="3600"/>
              <a:buNone/>
            </a:pPr>
            <a:r>
              <a:rPr lang="en-US" sz="3600"/>
              <a:t> </a:t>
            </a:r>
            <a:endParaRPr/>
          </a:p>
        </p:txBody>
      </p:sp>
      <p:sp>
        <p:nvSpPr>
          <p:cNvPr id="125" name="Google Shape;125;p6"/>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pic>
        <p:nvPicPr>
          <p:cNvPr id="130" name="Google Shape;130;p7"/>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1" name="Google Shape;131;p7"/>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3.7  I Am the True Vine</a:t>
            </a:r>
            <a:endParaRPr/>
          </a:p>
        </p:txBody>
      </p:sp>
      <p:sp>
        <p:nvSpPr>
          <p:cNvPr id="132" name="Google Shape;132;p7"/>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
        <p:nvSpPr>
          <p:cNvPr id="133" name="Google Shape;133;p7"/>
          <p:cNvSpPr txBox="1"/>
          <p:nvPr/>
        </p:nvSpPr>
        <p:spPr>
          <a:xfrm>
            <a:off x="721824" y="1387318"/>
            <a:ext cx="10565100" cy="4582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Arial"/>
              <a:buNone/>
            </a:pPr>
            <a:r>
              <a:rPr b="1" i="1" lang="en-US" sz="3600">
                <a:solidFill>
                  <a:schemeClr val="dk1"/>
                </a:solidFill>
                <a:latin typeface="Calibri"/>
                <a:ea typeface="Calibri"/>
                <a:cs typeface="Calibri"/>
                <a:sym typeface="Calibri"/>
              </a:rPr>
              <a:t>Memorize</a:t>
            </a:r>
            <a:endParaRPr sz="3600">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3600"/>
              <a:buFont typeface="Arial"/>
              <a:buNone/>
            </a:pPr>
            <a:r>
              <a:rPr b="1" i="1" lang="en-US" sz="3600">
                <a:solidFill>
                  <a:schemeClr val="dk1"/>
                </a:solidFill>
                <a:latin typeface="Calibri"/>
                <a:ea typeface="Calibri"/>
                <a:cs typeface="Calibri"/>
                <a:sym typeface="Calibri"/>
              </a:rPr>
              <a:t>John 15:5</a:t>
            </a:r>
            <a:br>
              <a:rPr lang="en-US" sz="2800">
                <a:solidFill>
                  <a:schemeClr val="dk1"/>
                </a:solidFill>
                <a:latin typeface="Calibri"/>
                <a:ea typeface="Calibri"/>
                <a:cs typeface="Calibri"/>
                <a:sym typeface="Calibri"/>
              </a:rPr>
            </a:br>
            <a:r>
              <a:rPr i="1" lang="en-US" sz="3600">
                <a:solidFill>
                  <a:schemeClr val="dk1"/>
                </a:solidFill>
                <a:latin typeface="Calibri"/>
                <a:ea typeface="Calibri"/>
                <a:cs typeface="Calibri"/>
                <a:sym typeface="Calibri"/>
              </a:rPr>
              <a:t>I am the vine; you are the branches. Whoever abides in Me and I in him, he it is that bears much fruit, for apart from Me you can do nothing. </a:t>
            </a:r>
            <a:endParaRPr sz="3600">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3600"/>
              <a:buFont typeface="Arial"/>
              <a:buNone/>
            </a:pPr>
            <a:r>
              <a:rPr i="1" lang="en-US" sz="3600">
                <a:solidFill>
                  <a:schemeClr val="dk1"/>
                </a:solidFill>
                <a:latin typeface="Calibri"/>
                <a:ea typeface="Calibri"/>
                <a:cs typeface="Calibri"/>
                <a:sym typeface="Calibri"/>
              </a:rPr>
              <a:t> </a:t>
            </a:r>
            <a:endParaRPr sz="3600">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3600"/>
              <a:buFont typeface="Arial"/>
              <a:buNone/>
            </a:pPr>
            <a:r>
              <a:rPr i="1" lang="en-US" sz="3600">
                <a:solidFill>
                  <a:schemeClr val="dk1"/>
                </a:solidFill>
                <a:latin typeface="Calibri"/>
                <a:ea typeface="Calibri"/>
                <a:cs typeface="Calibri"/>
                <a:sym typeface="Calibri"/>
              </a:rPr>
              <a:t> </a:t>
            </a:r>
            <a:endParaRPr sz="3600">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Clr>
                <a:schemeClr val="dk1"/>
              </a:buClr>
              <a:buSzPts val="3600"/>
              <a:buFont typeface="Arial"/>
              <a:buNone/>
            </a:pPr>
            <a:r>
              <a:rPr i="1" lang="en-US" sz="3600">
                <a:solidFill>
                  <a:schemeClr val="dk1"/>
                </a:solidFill>
                <a:latin typeface="Calibri"/>
                <a:ea typeface="Calibri"/>
                <a:cs typeface="Calibri"/>
                <a:sym typeface="Calibri"/>
              </a:rPr>
              <a:t> </a:t>
            </a:r>
            <a:endParaRPr sz="3600">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2800"/>
              <a:buFont typeface="Arial"/>
              <a:buNone/>
            </a:pPr>
            <a:r>
              <a:rPr i="1" lang="en-US" sz="2800">
                <a:solidFill>
                  <a:schemeClr val="dk1"/>
                </a:solidFill>
                <a:latin typeface="Calibri"/>
                <a:ea typeface="Calibri"/>
                <a:cs typeface="Calibri"/>
                <a:sym typeface="Calibri"/>
              </a:rPr>
              <a:t> </a:t>
            </a:r>
            <a:endParaRPr sz="2800">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3600"/>
              <a:buFont typeface="Arial"/>
              <a:buNone/>
            </a:pPr>
            <a:r>
              <a:rPr i="1" lang="en-US" sz="3600">
                <a:solidFill>
                  <a:schemeClr val="dk1"/>
                </a:solidFill>
                <a:latin typeface="Calibri"/>
                <a:ea typeface="Calibri"/>
                <a:cs typeface="Calibri"/>
                <a:sym typeface="Calibri"/>
              </a:rPr>
              <a:t> </a:t>
            </a:r>
            <a:endParaRPr sz="3600">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Clr>
                <a:schemeClr val="dk1"/>
              </a:buClr>
              <a:buSzPts val="3600"/>
              <a:buFont typeface="Arial"/>
              <a:buNone/>
            </a:pPr>
            <a:r>
              <a:rPr i="1" lang="en-US" sz="3600">
                <a:solidFill>
                  <a:schemeClr val="dk1"/>
                </a:solidFill>
                <a:latin typeface="Calibri"/>
                <a:ea typeface="Calibri"/>
                <a:cs typeface="Calibri"/>
                <a:sym typeface="Calibri"/>
              </a:rPr>
              <a:t> </a:t>
            </a:r>
            <a:endParaRPr sz="3600">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Clr>
                <a:schemeClr val="dk1"/>
              </a:buClr>
              <a:buSzPts val="3600"/>
              <a:buFont typeface="Arial"/>
              <a:buNone/>
            </a:pPr>
            <a:r>
              <a:rPr i="1" lang="en-US" sz="3600">
                <a:solidFill>
                  <a:schemeClr val="dk1"/>
                </a:solidFill>
                <a:latin typeface="Calibri"/>
                <a:ea typeface="Calibri"/>
                <a:cs typeface="Calibri"/>
                <a:sym typeface="Calibri"/>
              </a:rPr>
              <a:t> </a:t>
            </a:r>
            <a:endParaRPr sz="3600">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Clr>
                <a:schemeClr val="dk1"/>
              </a:buClr>
              <a:buSzPts val="3600"/>
              <a:buFont typeface="Arial"/>
              <a:buNone/>
            </a:pPr>
            <a:r>
              <a:rPr i="1" lang="en-US" sz="3600">
                <a:solidFill>
                  <a:schemeClr val="dk1"/>
                </a:solidFill>
                <a:latin typeface="Calibri"/>
                <a:ea typeface="Calibri"/>
                <a:cs typeface="Calibri"/>
                <a:sym typeface="Calibri"/>
              </a:rPr>
              <a:t> </a:t>
            </a:r>
            <a:endParaRPr sz="3600">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pic>
        <p:nvPicPr>
          <p:cNvPr id="138" name="Google Shape;138;p8"/>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9" name="Google Shape;139;p8"/>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3.7  I Am the True Vine</a:t>
            </a:r>
            <a:endParaRPr/>
          </a:p>
        </p:txBody>
      </p:sp>
      <p:sp>
        <p:nvSpPr>
          <p:cNvPr id="140" name="Google Shape;140;p8"/>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Application Questions</a:t>
            </a:r>
            <a:endParaRPr/>
          </a:p>
          <a:p>
            <a:pPr indent="-228600" lvl="0" marL="228600" rtl="0" algn="l">
              <a:lnSpc>
                <a:spcPct val="90000"/>
              </a:lnSpc>
              <a:spcBef>
                <a:spcPts val="1000"/>
              </a:spcBef>
              <a:spcAft>
                <a:spcPts val="0"/>
              </a:spcAft>
              <a:buClr>
                <a:schemeClr val="dk1"/>
              </a:buClr>
              <a:buSzPts val="3600"/>
              <a:buChar char="•"/>
            </a:pPr>
            <a:r>
              <a:rPr lang="en-US" sz="3600"/>
              <a:t>What does it mean to abide in Christ? </a:t>
            </a:r>
            <a:endParaRPr/>
          </a:p>
          <a:p>
            <a:pPr indent="-228600" lvl="0" marL="228600" rtl="0" algn="l">
              <a:lnSpc>
                <a:spcPct val="90000"/>
              </a:lnSpc>
              <a:spcBef>
                <a:spcPts val="1000"/>
              </a:spcBef>
              <a:spcAft>
                <a:spcPts val="0"/>
              </a:spcAft>
              <a:buClr>
                <a:schemeClr val="dk1"/>
              </a:buClr>
              <a:buSzPts val="3600"/>
              <a:buChar char="•"/>
            </a:pPr>
            <a:r>
              <a:rPr lang="en-US" sz="3600"/>
              <a:t>How can you abide in Christ this week? </a:t>
            </a:r>
            <a:endParaRPr/>
          </a:p>
          <a:p>
            <a:pPr indent="-228600" lvl="0" marL="228600" rtl="0" algn="l">
              <a:lnSpc>
                <a:spcPct val="90000"/>
              </a:lnSpc>
              <a:spcBef>
                <a:spcPts val="1000"/>
              </a:spcBef>
              <a:spcAft>
                <a:spcPts val="0"/>
              </a:spcAft>
              <a:buClr>
                <a:schemeClr val="dk1"/>
              </a:buClr>
              <a:buSzPts val="3600"/>
              <a:buChar char="•"/>
            </a:pPr>
            <a:r>
              <a:rPr lang="en-US" sz="3600"/>
              <a:t>What is an area in your life that God needs to prune? </a:t>
            </a:r>
            <a:endParaRPr/>
          </a:p>
          <a:p>
            <a:pPr indent="-228600" lvl="0" marL="228600" rtl="0" algn="l">
              <a:lnSpc>
                <a:spcPct val="90000"/>
              </a:lnSpc>
              <a:spcBef>
                <a:spcPts val="1000"/>
              </a:spcBef>
              <a:spcAft>
                <a:spcPts val="0"/>
              </a:spcAft>
              <a:buClr>
                <a:schemeClr val="dk1"/>
              </a:buClr>
              <a:buSzPts val="3600"/>
              <a:buChar char="•"/>
            </a:pPr>
            <a:r>
              <a:rPr lang="en-US" sz="3600"/>
              <a:t>Is your life producing fruit? If so, how? </a:t>
            </a:r>
            <a:endParaRPr/>
          </a:p>
          <a:p>
            <a:pPr indent="0" lvl="0" marL="0" rtl="0" algn="l">
              <a:lnSpc>
                <a:spcPct val="90000"/>
              </a:lnSpc>
              <a:spcBef>
                <a:spcPts val="1000"/>
              </a:spcBef>
              <a:spcAft>
                <a:spcPts val="0"/>
              </a:spcAft>
              <a:buClr>
                <a:schemeClr val="dk1"/>
              </a:buClr>
              <a:buSzPts val="3600"/>
              <a:buNone/>
            </a:pPr>
            <a:r>
              <a:t/>
            </a:r>
            <a:endParaRPr sz="3600"/>
          </a:p>
          <a:p>
            <a:pPr indent="0" lvl="0" marL="0" rtl="0" algn="l">
              <a:lnSpc>
                <a:spcPct val="90000"/>
              </a:lnSpc>
              <a:spcBef>
                <a:spcPts val="1000"/>
              </a:spcBef>
              <a:spcAft>
                <a:spcPts val="0"/>
              </a:spcAft>
              <a:buClr>
                <a:schemeClr val="dk1"/>
              </a:buClr>
              <a:buSzPts val="3200"/>
              <a:buNone/>
            </a:pPr>
            <a:r>
              <a:t/>
            </a:r>
            <a:endParaRPr sz="3200"/>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t/>
            </a:r>
            <a:endParaRPr sz="3200"/>
          </a:p>
        </p:txBody>
      </p:sp>
      <p:sp>
        <p:nvSpPr>
          <p:cNvPr id="141" name="Google Shape;141;p8"/>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pic>
        <p:nvPicPr>
          <p:cNvPr id="146" name="Google Shape;146;p9"/>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47" name="Google Shape;147;p9"/>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3.7  I Am the True Vine</a:t>
            </a:r>
            <a:endParaRPr/>
          </a:p>
        </p:txBody>
      </p:sp>
      <p:sp>
        <p:nvSpPr>
          <p:cNvPr id="148" name="Google Shape;148;p9"/>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Summing It Up</a:t>
            </a:r>
            <a:endParaRPr/>
          </a:p>
          <a:p>
            <a:pPr indent="-228600" lvl="0" marL="228600" rtl="0" algn="l">
              <a:lnSpc>
                <a:spcPct val="90000"/>
              </a:lnSpc>
              <a:spcBef>
                <a:spcPts val="1000"/>
              </a:spcBef>
              <a:spcAft>
                <a:spcPts val="0"/>
              </a:spcAft>
              <a:buClr>
                <a:schemeClr val="dk1"/>
              </a:buClr>
              <a:buSzPts val="3600"/>
              <a:buChar char="•"/>
            </a:pPr>
            <a:r>
              <a:rPr lang="en-US" sz="3600"/>
              <a:t>Jesus is the Vine, and we are the branches. </a:t>
            </a:r>
            <a:endParaRPr/>
          </a:p>
          <a:p>
            <a:pPr indent="-228600" lvl="0" marL="228600" rtl="0" algn="l">
              <a:lnSpc>
                <a:spcPct val="90000"/>
              </a:lnSpc>
              <a:spcBef>
                <a:spcPts val="1000"/>
              </a:spcBef>
              <a:spcAft>
                <a:spcPts val="0"/>
              </a:spcAft>
              <a:buClr>
                <a:schemeClr val="dk1"/>
              </a:buClr>
              <a:buSzPts val="3600"/>
              <a:buChar char="•"/>
            </a:pPr>
            <a:r>
              <a:rPr lang="en-US" sz="3600"/>
              <a:t>When we abide in Him and desire to grow by reading the Bible and praying, our lives will bear fruit, and those around us will see God’s love in our lives. </a:t>
            </a:r>
            <a:br>
              <a:rPr lang="en-US" sz="3600"/>
            </a:br>
            <a:r>
              <a:rPr lang="en-US" sz="3600"/>
              <a:t>They, too, will come to know Jesus, the true Vine. </a:t>
            </a:r>
            <a:endParaRPr/>
          </a:p>
        </p:txBody>
      </p:sp>
      <p:sp>
        <p:nvSpPr>
          <p:cNvPr id="149" name="Google Shape;149;p9"/>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2018-07-11T19:32:05Z</dcterms:created>
  <dc:creator>Hannah Dormeier</dc:creator>
</cp:coreProperties>
</file>