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igwUlZLCLRJ46qq9IAD7SCpQWyd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8255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ESV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2.1  The Bible Is God’s Revelation</a:t>
            </a:r>
            <a:endParaRPr b="1" sz="3200">
              <a:solidFill>
                <a:schemeClr val="dk1"/>
              </a:solidFill>
              <a:latin typeface="Calibri"/>
              <a:ea typeface="Calibri"/>
              <a:cs typeface="Calibri"/>
              <a:sym typeface="Calibri"/>
            </a:endParaRPr>
          </a:p>
        </p:txBody>
      </p:sp>
      <p:sp>
        <p:nvSpPr>
          <p:cNvPr id="156" name="Google Shape;156;p10"/>
          <p:cNvSpPr txBox="1"/>
          <p:nvPr/>
        </p:nvSpPr>
        <p:spPr>
          <a:xfrm>
            <a:off x="723289" y="137372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57" name="Google Shape;157;p10"/>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418735"/>
            <a:ext cx="10776300" cy="4020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God has revealed Himself through creation and through His Word, the Bible. All people are without excuse when it comes to not knowing there is a God.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93" name="Google Shape;93;p2"/>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00" name="Google Shape;100;p3"/>
          <p:cNvSpPr txBox="1"/>
          <p:nvPr>
            <p:ph idx="1" type="body"/>
          </p:nvPr>
        </p:nvSpPr>
        <p:spPr>
          <a:xfrm>
            <a:off x="721826" y="13578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God reveals Himself through nature. </a:t>
            </a:r>
            <a:endParaRPr/>
          </a:p>
        </p:txBody>
      </p:sp>
      <p:sp>
        <p:nvSpPr>
          <p:cNvPr id="101" name="Google Shape;101;p3"/>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08" name="Google Shape;108;p4"/>
          <p:cNvSpPr txBox="1"/>
          <p:nvPr>
            <p:ph idx="1" type="body"/>
          </p:nvPr>
        </p:nvSpPr>
        <p:spPr>
          <a:xfrm>
            <a:off x="721826" y="138435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Man knows there is a God. </a:t>
            </a:r>
            <a:endParaRPr/>
          </a:p>
          <a:p>
            <a:pPr indent="0" lvl="0" marL="0" rtl="0" algn="l">
              <a:lnSpc>
                <a:spcPct val="90000"/>
              </a:lnSpc>
              <a:spcBef>
                <a:spcPts val="1000"/>
              </a:spcBef>
              <a:spcAft>
                <a:spcPts val="0"/>
              </a:spcAft>
              <a:buClr>
                <a:schemeClr val="dk1"/>
              </a:buClr>
              <a:buSzPts val="3600"/>
              <a:buNone/>
            </a:pPr>
            <a:r>
              <a:t/>
            </a:r>
            <a:endParaRPr sz="3600"/>
          </a:p>
        </p:txBody>
      </p:sp>
      <p:sp>
        <p:nvSpPr>
          <p:cNvPr id="109" name="Google Shape;109;p4"/>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16" name="Google Shape;116;p5"/>
          <p:cNvSpPr txBox="1"/>
          <p:nvPr>
            <p:ph idx="1" type="body"/>
          </p:nvPr>
        </p:nvSpPr>
        <p:spPr>
          <a:xfrm>
            <a:off x="721826" y="138433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reveals who He is through the Bible.</a:t>
            </a:r>
            <a:endParaRPr/>
          </a:p>
        </p:txBody>
      </p:sp>
      <p:sp>
        <p:nvSpPr>
          <p:cNvPr id="117" name="Google Shape;117;p5"/>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24" name="Google Shape;124;p6"/>
          <p:cNvSpPr txBox="1"/>
          <p:nvPr>
            <p:ph idx="1" type="body"/>
          </p:nvPr>
        </p:nvSpPr>
        <p:spPr>
          <a:xfrm>
            <a:off x="721826" y="13578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reveals how we can be right with God. </a:t>
            </a:r>
            <a:endParaRPr/>
          </a:p>
        </p:txBody>
      </p:sp>
      <p:sp>
        <p:nvSpPr>
          <p:cNvPr id="125" name="Google Shape;125;p6"/>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2.2  The Bible Is God’s Inspired Word</a:t>
            </a:r>
            <a:endParaRPr b="1" sz="3200">
              <a:latin typeface="Calibri"/>
              <a:ea typeface="Calibri"/>
              <a:cs typeface="Calibri"/>
              <a:sym typeface="Calibri"/>
            </a:endParaRPr>
          </a:p>
        </p:txBody>
      </p:sp>
      <p:sp>
        <p:nvSpPr>
          <p:cNvPr id="132" name="Google Shape;132;p7"/>
          <p:cNvSpPr txBox="1"/>
          <p:nvPr>
            <p:ph idx="1" type="body"/>
          </p:nvPr>
        </p:nvSpPr>
        <p:spPr>
          <a:xfrm>
            <a:off x="721825" y="1387004"/>
            <a:ext cx="10565100" cy="4582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3600"/>
              <a:buNone/>
            </a:pPr>
            <a:r>
              <a:rPr b="1" i="1" lang="en-US" sz="3600"/>
              <a:t>Memorize</a:t>
            </a:r>
            <a:endParaRPr sz="3600"/>
          </a:p>
          <a:p>
            <a:pPr indent="0" lvl="0" marL="0" rtl="0" algn="l">
              <a:lnSpc>
                <a:spcPct val="100000"/>
              </a:lnSpc>
              <a:spcBef>
                <a:spcPts val="1000"/>
              </a:spcBef>
              <a:spcAft>
                <a:spcPts val="0"/>
              </a:spcAft>
              <a:buClr>
                <a:schemeClr val="dk1"/>
              </a:buClr>
              <a:buSzPts val="3600"/>
              <a:buNone/>
            </a:pPr>
            <a:r>
              <a:rPr b="1" i="1" lang="en-US" sz="3600"/>
              <a:t>Romans 1:20</a:t>
            </a:r>
            <a:endParaRPr sz="3600"/>
          </a:p>
          <a:p>
            <a:pPr indent="0" lvl="0" marL="0" rtl="0" algn="l">
              <a:lnSpc>
                <a:spcPct val="100000"/>
              </a:lnSpc>
              <a:spcBef>
                <a:spcPts val="1000"/>
              </a:spcBef>
              <a:spcAft>
                <a:spcPts val="0"/>
              </a:spcAft>
              <a:buClr>
                <a:schemeClr val="dk1"/>
              </a:buClr>
              <a:buSzPts val="3600"/>
              <a:buNone/>
            </a:pPr>
            <a:r>
              <a:rPr i="1" lang="en-US" sz="3600"/>
              <a:t>For His invisible attributes, namely, His eternal power and divine nature, have been clearly perceived, ever since the creation of the world,</a:t>
            </a:r>
            <a:r>
              <a:rPr baseline="30000" i="1" lang="en-US" sz="3600"/>
              <a:t> </a:t>
            </a:r>
            <a:r>
              <a:rPr i="1" lang="en-US" sz="3600"/>
              <a:t>in the things that have been made. So they are without excuse. </a:t>
            </a:r>
            <a:endParaRPr/>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p:txBody>
      </p:sp>
      <p:sp>
        <p:nvSpPr>
          <p:cNvPr id="133" name="Google Shape;133;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2.1  The Bible Is God’s Revelation</a:t>
            </a:r>
            <a:endParaRPr b="1" sz="3200">
              <a:solidFill>
                <a:schemeClr val="dk1"/>
              </a:solidFill>
              <a:latin typeface="Calibri"/>
              <a:ea typeface="Calibri"/>
              <a:cs typeface="Calibri"/>
              <a:sym typeface="Calibri"/>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How have you seen God’s power in nature? </a:t>
            </a:r>
            <a:endParaRPr sz="3600"/>
          </a:p>
          <a:p>
            <a:pPr indent="-228600" lvl="0" marL="228600" rtl="0" algn="l">
              <a:lnSpc>
                <a:spcPct val="90000"/>
              </a:lnSpc>
              <a:spcBef>
                <a:spcPts val="1000"/>
              </a:spcBef>
              <a:spcAft>
                <a:spcPts val="0"/>
              </a:spcAft>
              <a:buClr>
                <a:schemeClr val="dk1"/>
              </a:buClr>
              <a:buSzPts val="3600"/>
              <a:buChar char="•"/>
            </a:pPr>
            <a:r>
              <a:rPr lang="en-US" sz="3600"/>
              <a:t>What have you learned about God in the Scripture </a:t>
            </a:r>
            <a:br>
              <a:rPr lang="en-US" sz="3600"/>
            </a:br>
            <a:r>
              <a:rPr lang="en-US" sz="3600"/>
              <a:t>this week? </a:t>
            </a:r>
            <a:endParaRPr sz="3600"/>
          </a:p>
          <a:p>
            <a:pPr indent="-228600" lvl="0" marL="228600" rtl="0" algn="l">
              <a:lnSpc>
                <a:spcPct val="90000"/>
              </a:lnSpc>
              <a:spcBef>
                <a:spcPts val="1000"/>
              </a:spcBef>
              <a:spcAft>
                <a:spcPts val="0"/>
              </a:spcAft>
              <a:buClr>
                <a:schemeClr val="dk1"/>
              </a:buClr>
              <a:buSzPts val="3600"/>
              <a:buChar char="•"/>
            </a:pPr>
            <a:r>
              <a:rPr lang="en-US" sz="3600"/>
              <a:t>What is one way you can learn about God this week? </a:t>
            </a:r>
            <a:endParaRPr/>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1" name="Google Shape;141;p8"/>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2.1  The Bible Is God’s Revelation</a:t>
            </a:r>
            <a:endParaRPr b="1" sz="3200">
              <a:solidFill>
                <a:schemeClr val="dk1"/>
              </a:solidFill>
              <a:latin typeface="Calibri"/>
              <a:ea typeface="Calibri"/>
              <a:cs typeface="Calibri"/>
              <a:sym typeface="Calibri"/>
            </a:endParaRPr>
          </a:p>
        </p:txBody>
      </p:sp>
      <p:sp>
        <p:nvSpPr>
          <p:cNvPr id="148" name="Google Shape;148;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200"/>
              <a:buChar char="•"/>
            </a:pPr>
            <a:r>
              <a:rPr lang="en-US" sz="3200"/>
              <a:t>Nature reveals that there is a creator God, and no one could ever deny this truth. </a:t>
            </a:r>
            <a:endParaRPr/>
          </a:p>
          <a:p>
            <a:pPr indent="-228600" lvl="0" marL="228600" rtl="0" algn="l">
              <a:lnSpc>
                <a:spcPct val="90000"/>
              </a:lnSpc>
              <a:spcBef>
                <a:spcPts val="1000"/>
              </a:spcBef>
              <a:spcAft>
                <a:spcPts val="0"/>
              </a:spcAft>
              <a:buClr>
                <a:schemeClr val="dk1"/>
              </a:buClr>
              <a:buSzPts val="3200"/>
              <a:buChar char="•"/>
            </a:pPr>
            <a:r>
              <a:rPr lang="en-US" sz="3200"/>
              <a:t>The Bible reveals details of who God is and what He has done for us. We can never know all there is to know about God, but we can commit to being a life-long studier of the Bible so we can tell others about the almighty God. </a:t>
            </a:r>
            <a:endParaRPr/>
          </a:p>
        </p:txBody>
      </p:sp>
      <p:sp>
        <p:nvSpPr>
          <p:cNvPr id="149" name="Google Shape;149;p9"/>
          <p:cNvSpPr txBox="1"/>
          <p:nvPr/>
        </p:nvSpPr>
        <p:spPr>
          <a:xfrm>
            <a:off x="10935730" y="6203092"/>
            <a:ext cx="42043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ESV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