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9" roundtripDataSignature="AMtx7mj1ZBvvzyag3ajpD+OkfVC1+C9CR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0" name="Google Shape;160;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8" name="Google Shape;168;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6" name="Google Shape;176;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3"/>
          <p:cNvSpPr/>
          <p:nvPr>
            <p:ph idx="2" type="pic"/>
          </p:nvPr>
        </p:nvSpPr>
        <p:spPr>
          <a:xfrm>
            <a:off x="5183188" y="987425"/>
            <a:ext cx="6172200" cy="4873625"/>
          </a:xfrm>
          <a:prstGeom prst="rect">
            <a:avLst/>
          </a:prstGeom>
          <a:noFill/>
          <a:ln>
            <a:noFill/>
          </a:ln>
        </p:spPr>
      </p:sp>
      <p:sp>
        <p:nvSpPr>
          <p:cNvPr id="64" name="Google Shape;64;p2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56" name="Google Shape;156;p10"/>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90000"/>
              </a:lnSpc>
              <a:spcBef>
                <a:spcPts val="1000"/>
              </a:spcBef>
              <a:spcAft>
                <a:spcPts val="0"/>
              </a:spcAft>
              <a:buClr>
                <a:schemeClr val="dk1"/>
              </a:buClr>
              <a:buSzPts val="2800"/>
              <a:buNone/>
            </a:pPr>
            <a:r>
              <a:rPr lang="en-US"/>
              <a:t>Romans 1:20 </a:t>
            </a:r>
            <a:endParaRPr/>
          </a:p>
          <a:p>
            <a:pPr indent="0" lvl="0" marL="0" rtl="0" algn="l">
              <a:lnSpc>
                <a:spcPct val="90000"/>
              </a:lnSpc>
              <a:spcBef>
                <a:spcPts val="1000"/>
              </a:spcBef>
              <a:spcAft>
                <a:spcPts val="0"/>
              </a:spcAft>
              <a:buClr>
                <a:schemeClr val="dk1"/>
              </a:buClr>
              <a:buSzPts val="2800"/>
              <a:buNone/>
            </a:pPr>
            <a:r>
              <a:rPr lang="en-US"/>
              <a:t>2 Timothy 3:16-17 </a:t>
            </a:r>
            <a:endParaRPr/>
          </a:p>
          <a:p>
            <a:pPr indent="0" lvl="0" marL="0" rtl="0" algn="l">
              <a:lnSpc>
                <a:spcPct val="90000"/>
              </a:lnSpc>
              <a:spcBef>
                <a:spcPts val="1000"/>
              </a:spcBef>
              <a:spcAft>
                <a:spcPts val="0"/>
              </a:spcAft>
              <a:buClr>
                <a:schemeClr val="dk1"/>
              </a:buClr>
              <a:buSzPts val="2800"/>
              <a:buNone/>
            </a:pPr>
            <a:r>
              <a:rPr lang="en-US"/>
              <a:t>John 14:26 </a:t>
            </a:r>
            <a:endParaRPr/>
          </a:p>
          <a:p>
            <a:pPr indent="0" lvl="0" marL="0" rtl="0" algn="l">
              <a:lnSpc>
                <a:spcPct val="90000"/>
              </a:lnSpc>
              <a:spcBef>
                <a:spcPts val="1000"/>
              </a:spcBef>
              <a:spcAft>
                <a:spcPts val="0"/>
              </a:spcAft>
              <a:buClr>
                <a:schemeClr val="dk1"/>
              </a:buClr>
              <a:buSzPts val="2800"/>
              <a:buNone/>
            </a:pPr>
            <a:r>
              <a:rPr lang="en-US"/>
              <a:t>Psalm 12:6 </a:t>
            </a:r>
            <a:endParaRPr/>
          </a:p>
          <a:p>
            <a:pPr indent="0" lvl="0" marL="0" rtl="0" algn="l">
              <a:lnSpc>
                <a:spcPct val="90000"/>
              </a:lnSpc>
              <a:spcBef>
                <a:spcPts val="1000"/>
              </a:spcBef>
              <a:spcAft>
                <a:spcPts val="0"/>
              </a:spcAft>
              <a:buClr>
                <a:schemeClr val="dk1"/>
              </a:buClr>
              <a:buSzPts val="2800"/>
              <a:buNone/>
            </a:pPr>
            <a:r>
              <a:rPr lang="en-US"/>
              <a:t>2 Peter 3:2 </a:t>
            </a:r>
            <a:endParaRPr/>
          </a:p>
          <a:p>
            <a:pPr indent="0" lvl="0" marL="0" rtl="0" algn="l">
              <a:lnSpc>
                <a:spcPct val="90000"/>
              </a:lnSpc>
              <a:spcBef>
                <a:spcPts val="1000"/>
              </a:spcBef>
              <a:spcAft>
                <a:spcPts val="0"/>
              </a:spcAft>
              <a:buClr>
                <a:schemeClr val="dk1"/>
              </a:buClr>
              <a:buSzPts val="2800"/>
              <a:buNone/>
            </a:pPr>
            <a:r>
              <a:rPr lang="en-US"/>
              <a:t>2 Peter 1:16 </a:t>
            </a:r>
            <a:endParaRPr/>
          </a:p>
          <a:p>
            <a:pPr indent="0" lvl="0" marL="0" rtl="0" algn="l">
              <a:lnSpc>
                <a:spcPct val="90000"/>
              </a:lnSpc>
              <a:spcBef>
                <a:spcPts val="1000"/>
              </a:spcBef>
              <a:spcAft>
                <a:spcPts val="0"/>
              </a:spcAft>
              <a:buClr>
                <a:schemeClr val="dk1"/>
              </a:buClr>
              <a:buSzPts val="2800"/>
              <a:buNone/>
            </a:pPr>
            <a:r>
              <a:rPr lang="en-US"/>
              <a:t>Hebrews 4:12 </a:t>
            </a:r>
            <a:endParaRPr/>
          </a:p>
          <a:p>
            <a:pPr indent="0" lvl="0" marL="0" rtl="0" algn="l">
              <a:lnSpc>
                <a:spcPct val="9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57" name="Google Shape;157;p10"/>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1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3" name="Google Shape;163;p11"/>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2.8  The Bible</a:t>
            </a:r>
            <a:r>
              <a:rPr b="1" lang="en-US" sz="3200">
                <a:solidFill>
                  <a:schemeClr val="dk1"/>
                </a:solidFill>
                <a:latin typeface="Calibri"/>
                <a:ea typeface="Calibri"/>
                <a:cs typeface="Calibri"/>
                <a:sym typeface="Calibri"/>
              </a:rPr>
              <a:t>…</a:t>
            </a:r>
            <a:r>
              <a:rPr b="1" i="0" lang="en-US" sz="3200" u="none" cap="none" strike="noStrike">
                <a:solidFill>
                  <a:schemeClr val="dk1"/>
                </a:solidFill>
                <a:latin typeface="Calibri"/>
                <a:ea typeface="Calibri"/>
                <a:cs typeface="Calibri"/>
                <a:sym typeface="Calibri"/>
              </a:rPr>
              <a:t> Review</a:t>
            </a:r>
            <a:endParaRPr b="1" i="0" sz="3200" u="none" cap="none" strike="noStrike">
              <a:solidFill>
                <a:schemeClr val="dk1"/>
              </a:solidFill>
              <a:latin typeface="Calibri"/>
              <a:ea typeface="Calibri"/>
              <a:cs typeface="Calibri"/>
              <a:sym typeface="Calibri"/>
            </a:endParaRPr>
          </a:p>
        </p:txBody>
      </p:sp>
      <p:sp>
        <p:nvSpPr>
          <p:cNvPr id="164" name="Google Shape;164;p11"/>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03200" lvl="0" marL="228600" rtl="0" algn="l">
              <a:lnSpc>
                <a:spcPct val="90000"/>
              </a:lnSpc>
              <a:spcBef>
                <a:spcPts val="1000"/>
              </a:spcBef>
              <a:spcAft>
                <a:spcPts val="0"/>
              </a:spcAft>
              <a:buClr>
                <a:schemeClr val="dk1"/>
              </a:buClr>
              <a:buSzPts val="3200"/>
              <a:buChar char="•"/>
            </a:pPr>
            <a:r>
              <a:rPr lang="en-US" sz="3200"/>
              <a:t>Why is it important to understand that the 66 books of the Bible work together to reveal the big picture of God?</a:t>
            </a:r>
            <a:endParaRPr sz="3200"/>
          </a:p>
          <a:p>
            <a:pPr indent="-203200" lvl="0" marL="228600" rtl="0" algn="l">
              <a:lnSpc>
                <a:spcPct val="90000"/>
              </a:lnSpc>
              <a:spcBef>
                <a:spcPts val="1000"/>
              </a:spcBef>
              <a:spcAft>
                <a:spcPts val="0"/>
              </a:spcAft>
              <a:buSzPts val="3200"/>
              <a:buChar char="•"/>
            </a:pPr>
            <a:r>
              <a:rPr lang="en-US" sz="3200"/>
              <a:t>What is one important lesson you have learned from this unit? </a:t>
            </a:r>
            <a:endParaRPr sz="3200"/>
          </a:p>
          <a:p>
            <a:pPr indent="-203200" lvl="0" marL="228600" rtl="0" algn="l">
              <a:lnSpc>
                <a:spcPct val="90000"/>
              </a:lnSpc>
              <a:spcBef>
                <a:spcPts val="1000"/>
              </a:spcBef>
              <a:spcAft>
                <a:spcPts val="0"/>
              </a:spcAft>
              <a:buSzPts val="3200"/>
              <a:buChar char="•"/>
            </a:pPr>
            <a:r>
              <a:rPr lang="en-US" sz="3200"/>
              <a:t>What is one area in which you need to recognize the Bible is trustworthy in your life? </a:t>
            </a:r>
            <a:endParaRPr sz="3200"/>
          </a:p>
          <a:p>
            <a:pPr indent="-203200" lvl="0" marL="228600" rtl="0" algn="l">
              <a:lnSpc>
                <a:spcPct val="90000"/>
              </a:lnSpc>
              <a:spcBef>
                <a:spcPts val="1000"/>
              </a:spcBef>
              <a:spcAft>
                <a:spcPts val="0"/>
              </a:spcAft>
              <a:buSzPts val="3200"/>
              <a:buChar char="•"/>
            </a:pPr>
            <a:r>
              <a:rPr lang="en-US" sz="3200"/>
              <a:t>How can you allow the Holy Spirit to help you understand the complete and true Word of God? </a:t>
            </a:r>
            <a:endParaRPr sz="3200"/>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65" name="Google Shape;165;p11"/>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1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1" name="Google Shape;171;p12"/>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2.8  The Bible</a:t>
            </a:r>
            <a:r>
              <a:rPr b="1" lang="en-US" sz="3200">
                <a:solidFill>
                  <a:schemeClr val="dk1"/>
                </a:solidFill>
                <a:latin typeface="Calibri"/>
                <a:ea typeface="Calibri"/>
                <a:cs typeface="Calibri"/>
                <a:sym typeface="Calibri"/>
              </a:rPr>
              <a:t>…</a:t>
            </a:r>
            <a:r>
              <a:rPr b="1" i="0" lang="en-US" sz="3200" u="none" cap="none" strike="noStrike">
                <a:solidFill>
                  <a:schemeClr val="dk1"/>
                </a:solidFill>
                <a:latin typeface="Calibri"/>
                <a:ea typeface="Calibri"/>
                <a:cs typeface="Calibri"/>
                <a:sym typeface="Calibri"/>
              </a:rPr>
              <a:t> Review</a:t>
            </a:r>
            <a:endParaRPr b="1" i="0" sz="3200" u="none" cap="none" strike="noStrike">
              <a:solidFill>
                <a:schemeClr val="dk1"/>
              </a:solidFill>
              <a:latin typeface="Calibri"/>
              <a:ea typeface="Calibri"/>
              <a:cs typeface="Calibri"/>
              <a:sym typeface="Calibri"/>
            </a:endParaRPr>
          </a:p>
        </p:txBody>
      </p:sp>
      <p:sp>
        <p:nvSpPr>
          <p:cNvPr id="172" name="Google Shape;172;p12"/>
          <p:cNvSpPr txBox="1"/>
          <p:nvPr>
            <p:ph idx="1" type="body"/>
          </p:nvPr>
        </p:nvSpPr>
        <p:spPr>
          <a:xfrm>
            <a:off x="721815" y="1331531"/>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The Bible is the complete, inspired revelation of God. The Holy Spirit helps us understand the truths of Scripture and apply them to our lives. </a:t>
            </a:r>
            <a:endParaRPr sz="3600"/>
          </a:p>
          <a:p>
            <a:pPr indent="-228600" lvl="0" marL="228600" rtl="0" algn="l">
              <a:lnSpc>
                <a:spcPct val="90000"/>
              </a:lnSpc>
              <a:spcBef>
                <a:spcPts val="1000"/>
              </a:spcBef>
              <a:spcAft>
                <a:spcPts val="0"/>
              </a:spcAft>
              <a:buSzPts val="3600"/>
              <a:buChar char="•"/>
            </a:pPr>
            <a:r>
              <a:rPr lang="en-US" sz="3600"/>
              <a:t>We must choose to become life-long learners of the Word of God by recognizing it’s authority in our lives and allowing it to correct and change us to become more like Christ. </a:t>
            </a:r>
            <a:endParaRPr sz="3600"/>
          </a:p>
        </p:txBody>
      </p:sp>
      <p:sp>
        <p:nvSpPr>
          <p:cNvPr id="173" name="Google Shape;173;p12"/>
          <p:cNvSpPr txBox="1"/>
          <p:nvPr/>
        </p:nvSpPr>
        <p:spPr>
          <a:xfrm>
            <a:off x="10935730" y="6203092"/>
            <a:ext cx="415498"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9" name="Google Shape;179;p13"/>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2.8  The Bible</a:t>
            </a:r>
            <a:r>
              <a:rPr b="1" lang="en-US" sz="3200">
                <a:solidFill>
                  <a:schemeClr val="dk1"/>
                </a:solidFill>
                <a:latin typeface="Calibri"/>
                <a:ea typeface="Calibri"/>
                <a:cs typeface="Calibri"/>
                <a:sym typeface="Calibri"/>
              </a:rPr>
              <a:t>…</a:t>
            </a:r>
            <a:r>
              <a:rPr b="1" i="0" lang="en-US" sz="3200" u="none" cap="none" strike="noStrike">
                <a:solidFill>
                  <a:schemeClr val="dk1"/>
                </a:solidFill>
                <a:latin typeface="Calibri"/>
                <a:ea typeface="Calibri"/>
                <a:cs typeface="Calibri"/>
                <a:sym typeface="Calibri"/>
              </a:rPr>
              <a:t> Review</a:t>
            </a:r>
            <a:endParaRPr b="1" i="0" sz="3200" u="none" cap="none" strike="noStrike">
              <a:solidFill>
                <a:schemeClr val="dk1"/>
              </a:solidFill>
              <a:latin typeface="Calibri"/>
              <a:ea typeface="Calibri"/>
              <a:cs typeface="Calibri"/>
              <a:sym typeface="Calibri"/>
            </a:endParaRPr>
          </a:p>
        </p:txBody>
      </p:sp>
      <p:sp>
        <p:nvSpPr>
          <p:cNvPr id="180" name="Google Shape;180;p13"/>
          <p:cNvSpPr txBox="1"/>
          <p:nvPr/>
        </p:nvSpPr>
        <p:spPr>
          <a:xfrm>
            <a:off x="723364" y="140025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81" name="Google Shape;181;p1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62777"/>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900"/>
              <a:buNone/>
            </a:pPr>
            <a:r>
              <a:rPr lang="en-US" sz="3600"/>
              <a:t>God gave us His inspired Word, the Bible, which is our special revelation from God. The Holy Spirit helps us understand the perfect and true words of God. We can be confident that the Bible is whole and complete, without error. We can recognize God’s Word is trustworthy and has the power to change our lives.</a:t>
            </a:r>
            <a:endParaRPr sz="3300"/>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93" name="Google Shape;93;p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00" name="Google Shape;100;p3"/>
          <p:cNvSpPr txBox="1"/>
          <p:nvPr>
            <p:ph idx="1" type="body"/>
          </p:nvPr>
        </p:nvSpPr>
        <p:spPr>
          <a:xfrm>
            <a:off x="721825" y="1371080"/>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reveals truths about God.</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08" name="Google Shape;108;p4"/>
          <p:cNvSpPr txBox="1"/>
          <p:nvPr>
            <p:ph idx="1" type="body"/>
          </p:nvPr>
        </p:nvSpPr>
        <p:spPr>
          <a:xfrm>
            <a:off x="721826" y="1384355"/>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inspired. </a:t>
            </a:r>
            <a:endParaRPr/>
          </a:p>
          <a:p>
            <a:pPr indent="0" lvl="0" marL="0" rtl="0" algn="l">
              <a:lnSpc>
                <a:spcPct val="90000"/>
              </a:lnSpc>
              <a:spcBef>
                <a:spcPts val="1000"/>
              </a:spcBef>
              <a:spcAft>
                <a:spcPts val="0"/>
              </a:spcAft>
              <a:buClr>
                <a:schemeClr val="dk1"/>
              </a:buClr>
              <a:buSzPts val="2800"/>
              <a:buNone/>
            </a:pPr>
            <a:r>
              <a:t/>
            </a:r>
            <a:endParaRPr/>
          </a:p>
        </p:txBody>
      </p:sp>
      <p:sp>
        <p:nvSpPr>
          <p:cNvPr id="109" name="Google Shape;109;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16" name="Google Shape;116;p5"/>
          <p:cNvSpPr txBox="1"/>
          <p:nvPr>
            <p:ph idx="1" type="body"/>
          </p:nvPr>
        </p:nvSpPr>
        <p:spPr>
          <a:xfrm>
            <a:off x="721826" y="138435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Holy Spirit shines light on the Bible.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24" name="Google Shape;124;p6"/>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true and useful.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25" name="Google Shape;125;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32" name="Google Shape;132;p7"/>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the standard.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33" name="Google Shape;133;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40" name="Google Shape;140;p8"/>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trustworthy.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41" name="Google Shape;141;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48" name="Google Shape;148;p9"/>
          <p:cNvSpPr txBox="1"/>
          <p:nvPr>
            <p:ph idx="1" type="body"/>
          </p:nvPr>
        </p:nvSpPr>
        <p:spPr>
          <a:xfrm>
            <a:off x="721826" y="138435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convicts and corrects us.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49" name="Google Shape;149;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