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6" roundtripDataSignature="AMtx7mivXxhRyUA0DxsEbS6DD5PKoHMgm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6"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60" y="6203092"/>
            <a:ext cx="277511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chemeClr val="dk1"/>
                </a:solidFill>
                <a:latin typeface="Calibri"/>
                <a:ea typeface="Calibri"/>
                <a:cs typeface="Calibri"/>
                <a:sym typeface="Calibri"/>
              </a:rPr>
              <a:t>© 2018 Awana® Clubs International. KJV</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10"/>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2.3  The Bible Lights Our Path</a:t>
            </a:r>
            <a:endParaRPr b="1" sz="3200">
              <a:solidFill>
                <a:schemeClr val="dk1"/>
              </a:solidFill>
              <a:latin typeface="Calibri"/>
              <a:ea typeface="Calibri"/>
              <a:cs typeface="Calibri"/>
              <a:sym typeface="Calibri"/>
            </a:endParaRPr>
          </a:p>
        </p:txBody>
      </p:sp>
      <p:sp>
        <p:nvSpPr>
          <p:cNvPr id="156" name="Google Shape;156;p10"/>
          <p:cNvSpPr txBox="1"/>
          <p:nvPr/>
        </p:nvSpPr>
        <p:spPr>
          <a:xfrm>
            <a:off x="723364" y="1347178"/>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CUSTOMIZABLE SLIDE</a:t>
            </a:r>
            <a:endParaRPr/>
          </a:p>
        </p:txBody>
      </p:sp>
      <p:sp>
        <p:nvSpPr>
          <p:cNvPr id="157" name="Google Shape;157;p10"/>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52385"/>
            <a:ext cx="10776300" cy="4020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a:p>
          <a:p>
            <a:pPr indent="0" lvl="0" marL="0" rtl="0" algn="l">
              <a:lnSpc>
                <a:spcPct val="90000"/>
              </a:lnSpc>
              <a:spcBef>
                <a:spcPts val="1000"/>
              </a:spcBef>
              <a:spcAft>
                <a:spcPts val="0"/>
              </a:spcAft>
              <a:buClr>
                <a:schemeClr val="dk1"/>
              </a:buClr>
              <a:buSzPts val="3600"/>
              <a:buNone/>
            </a:pPr>
            <a:r>
              <a:rPr lang="en-US" sz="3600"/>
              <a:t>God gave us the Holy Spirit to guide us in truth and help us understand the Bible.</a:t>
            </a:r>
            <a:r>
              <a:rPr b="1" lang="en-US"/>
              <a:t> </a:t>
            </a:r>
            <a:endParaRPr/>
          </a:p>
          <a:p>
            <a:pPr indent="0" lvl="0" marL="0" rtl="0" algn="l">
              <a:lnSpc>
                <a:spcPct val="90000"/>
              </a:lnSpc>
              <a:spcBef>
                <a:spcPts val="1000"/>
              </a:spcBef>
              <a:spcAft>
                <a:spcPts val="0"/>
              </a:spcAft>
              <a:buClr>
                <a:schemeClr val="dk1"/>
              </a:buClr>
              <a:buSzPts val="2800"/>
              <a:buNone/>
            </a:pPr>
            <a:r>
              <a:rPr lang="en-US"/>
              <a:t> </a:t>
            </a:r>
            <a:endParaRPr/>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2.3  The Bible Lights Our Path</a:t>
            </a:r>
            <a:endParaRPr b="1" sz="3200">
              <a:latin typeface="Calibri"/>
              <a:ea typeface="Calibri"/>
              <a:cs typeface="Calibri"/>
              <a:sym typeface="Calibri"/>
            </a:endParaRPr>
          </a:p>
        </p:txBody>
      </p:sp>
      <p:sp>
        <p:nvSpPr>
          <p:cNvPr id="93" name="Google Shape;93;p2"/>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2.3  The Bible Lights Our Path</a:t>
            </a:r>
            <a:endParaRPr b="1" sz="3200">
              <a:latin typeface="Calibri"/>
              <a:ea typeface="Calibri"/>
              <a:cs typeface="Calibri"/>
              <a:sym typeface="Calibri"/>
            </a:endParaRPr>
          </a:p>
        </p:txBody>
      </p:sp>
      <p:sp>
        <p:nvSpPr>
          <p:cNvPr id="100" name="Google Shape;100;p3"/>
          <p:cNvSpPr txBox="1"/>
          <p:nvPr>
            <p:ph idx="1" type="body"/>
          </p:nvPr>
        </p:nvSpPr>
        <p:spPr>
          <a:xfrm>
            <a:off x="721826" y="138435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sz="3600"/>
          </a:p>
          <a:p>
            <a:pPr indent="-228600" lvl="0" marL="228600" rtl="0" algn="l">
              <a:lnSpc>
                <a:spcPct val="90000"/>
              </a:lnSpc>
              <a:spcBef>
                <a:spcPts val="1000"/>
              </a:spcBef>
              <a:spcAft>
                <a:spcPts val="0"/>
              </a:spcAft>
              <a:buClr>
                <a:schemeClr val="dk1"/>
              </a:buClr>
              <a:buSzPts val="3600"/>
              <a:buChar char="•"/>
            </a:pPr>
            <a:r>
              <a:rPr lang="en-US" sz="3600"/>
              <a:t>God gave the Holy Spirit to believers.</a:t>
            </a:r>
            <a:endParaRPr/>
          </a:p>
        </p:txBody>
      </p:sp>
      <p:sp>
        <p:nvSpPr>
          <p:cNvPr id="101" name="Google Shape;101;p3"/>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2.3  The Bible Lights Our Path</a:t>
            </a:r>
            <a:endParaRPr b="1" sz="3200">
              <a:latin typeface="Calibri"/>
              <a:ea typeface="Calibri"/>
              <a:cs typeface="Calibri"/>
              <a:sym typeface="Calibri"/>
            </a:endParaRPr>
          </a:p>
        </p:txBody>
      </p:sp>
      <p:sp>
        <p:nvSpPr>
          <p:cNvPr id="108" name="Google Shape;108;p4"/>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Holy Spirit illuminates Scripture.</a:t>
            </a:r>
            <a:endParaRPr/>
          </a:p>
          <a:p>
            <a:pPr indent="0" lvl="0" marL="0" rtl="0" algn="l">
              <a:lnSpc>
                <a:spcPct val="90000"/>
              </a:lnSpc>
              <a:spcBef>
                <a:spcPts val="1000"/>
              </a:spcBef>
              <a:spcAft>
                <a:spcPts val="0"/>
              </a:spcAft>
              <a:buClr>
                <a:schemeClr val="dk1"/>
              </a:buClr>
              <a:buSzPts val="3600"/>
              <a:buNone/>
            </a:pPr>
            <a:r>
              <a:t/>
            </a:r>
            <a:endParaRPr sz="3600"/>
          </a:p>
        </p:txBody>
      </p:sp>
      <p:sp>
        <p:nvSpPr>
          <p:cNvPr id="109" name="Google Shape;109;p4"/>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2.3  The Bible Lights Our Path</a:t>
            </a:r>
            <a:endParaRPr b="1" sz="3200">
              <a:latin typeface="Calibri"/>
              <a:ea typeface="Calibri"/>
              <a:cs typeface="Calibri"/>
              <a:sym typeface="Calibri"/>
            </a:endParaRPr>
          </a:p>
        </p:txBody>
      </p:sp>
      <p:sp>
        <p:nvSpPr>
          <p:cNvPr id="116" name="Google Shape;116;p5"/>
          <p:cNvSpPr txBox="1"/>
          <p:nvPr>
            <p:ph idx="1" type="body"/>
          </p:nvPr>
        </p:nvSpPr>
        <p:spPr>
          <a:xfrm>
            <a:off x="721826" y="1371080"/>
            <a:ext cx="84891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We can understand the truths of Scripture.</a:t>
            </a:r>
            <a:endParaRPr/>
          </a:p>
        </p:txBody>
      </p:sp>
      <p:sp>
        <p:nvSpPr>
          <p:cNvPr id="117" name="Google Shape;117;p5"/>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2.3  The Bible Lights Our Path</a:t>
            </a:r>
            <a:endParaRPr b="1" sz="3200">
              <a:latin typeface="Calibri"/>
              <a:ea typeface="Calibri"/>
              <a:cs typeface="Calibri"/>
              <a:sym typeface="Calibri"/>
            </a:endParaRPr>
          </a:p>
        </p:txBody>
      </p:sp>
      <p:sp>
        <p:nvSpPr>
          <p:cNvPr id="124" name="Google Shape;124;p6"/>
          <p:cNvSpPr txBox="1"/>
          <p:nvPr>
            <p:ph idx="1" type="body"/>
          </p:nvPr>
        </p:nvSpPr>
        <p:spPr>
          <a:xfrm>
            <a:off x="721825" y="1371080"/>
            <a:ext cx="82458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We will desire the read God’s Word. </a:t>
            </a:r>
            <a:endParaRPr/>
          </a:p>
        </p:txBody>
      </p:sp>
      <p:sp>
        <p:nvSpPr>
          <p:cNvPr id="125" name="Google Shape;125;p6"/>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2.3  The Bible Lights Our Path</a:t>
            </a:r>
            <a:endParaRPr b="1" sz="3200">
              <a:latin typeface="Calibri"/>
              <a:ea typeface="Calibri"/>
              <a:cs typeface="Calibri"/>
              <a:sym typeface="Calibri"/>
            </a:endParaRPr>
          </a:p>
        </p:txBody>
      </p:sp>
      <p:sp>
        <p:nvSpPr>
          <p:cNvPr id="132" name="Google Shape;132;p7"/>
          <p:cNvSpPr txBox="1"/>
          <p:nvPr>
            <p:ph idx="1" type="body"/>
          </p:nvPr>
        </p:nvSpPr>
        <p:spPr>
          <a:xfrm>
            <a:off x="721825" y="1386979"/>
            <a:ext cx="10565100" cy="4582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3600"/>
              <a:buNone/>
            </a:pPr>
            <a:r>
              <a:rPr b="1" i="1" lang="en-US" sz="3600"/>
              <a:t>Memorize</a:t>
            </a:r>
            <a:endParaRPr sz="3600"/>
          </a:p>
          <a:p>
            <a:pPr indent="0" lvl="0" marL="0" rtl="0" algn="l">
              <a:lnSpc>
                <a:spcPct val="100000"/>
              </a:lnSpc>
              <a:spcBef>
                <a:spcPts val="1000"/>
              </a:spcBef>
              <a:spcAft>
                <a:spcPts val="0"/>
              </a:spcAft>
              <a:buClr>
                <a:schemeClr val="dk1"/>
              </a:buClr>
              <a:buSzPts val="3600"/>
              <a:buNone/>
            </a:pPr>
            <a:r>
              <a:rPr b="1" i="1" lang="en-US" sz="3600"/>
              <a:t>John 14:26 </a:t>
            </a:r>
            <a:endParaRPr/>
          </a:p>
          <a:p>
            <a:pPr indent="0" lvl="0" marL="0" rtl="0" algn="l">
              <a:lnSpc>
                <a:spcPct val="90000"/>
              </a:lnSpc>
              <a:spcBef>
                <a:spcPts val="1000"/>
              </a:spcBef>
              <a:spcAft>
                <a:spcPts val="0"/>
              </a:spcAft>
              <a:buClr>
                <a:schemeClr val="dk1"/>
              </a:buClr>
              <a:buSzPts val="3600"/>
              <a:buNone/>
            </a:pPr>
            <a:r>
              <a:rPr i="1" lang="en-US" sz="3600"/>
              <a:t>But the Comforter, which is the Holy Ghost, whom the Father will send in My name, He shall teach you all things, and bring all things to your remembrance, whatsoever I have said unto you.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p:txBody>
      </p:sp>
      <p:sp>
        <p:nvSpPr>
          <p:cNvPr id="133" name="Google Shape;133;p7"/>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2.3  The Bible Lights Our Path</a:t>
            </a:r>
            <a:endParaRPr b="1" sz="3200">
              <a:solidFill>
                <a:schemeClr val="dk1"/>
              </a:solidFill>
              <a:latin typeface="Calibri"/>
              <a:ea typeface="Calibri"/>
              <a:cs typeface="Calibri"/>
              <a:sym typeface="Calibri"/>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Who helps us understand Scripture? </a:t>
            </a:r>
            <a:endParaRPr/>
          </a:p>
          <a:p>
            <a:pPr indent="-228600" lvl="0" marL="228600" rtl="0" algn="l">
              <a:lnSpc>
                <a:spcPct val="90000"/>
              </a:lnSpc>
              <a:spcBef>
                <a:spcPts val="1000"/>
              </a:spcBef>
              <a:spcAft>
                <a:spcPts val="0"/>
              </a:spcAft>
              <a:buClr>
                <a:schemeClr val="dk1"/>
              </a:buClr>
              <a:buSzPts val="3600"/>
              <a:buChar char="•"/>
            </a:pPr>
            <a:r>
              <a:rPr lang="en-US" sz="3600"/>
              <a:t>Why do we need the Holy Spirit to help us when we read the Bible? </a:t>
            </a:r>
            <a:endParaRPr/>
          </a:p>
          <a:p>
            <a:pPr indent="-228600" lvl="0" marL="228600" rtl="0" algn="l">
              <a:lnSpc>
                <a:spcPct val="90000"/>
              </a:lnSpc>
              <a:spcBef>
                <a:spcPts val="1000"/>
              </a:spcBef>
              <a:spcAft>
                <a:spcPts val="0"/>
              </a:spcAft>
              <a:buClr>
                <a:schemeClr val="dk1"/>
              </a:buClr>
              <a:buSzPts val="3600"/>
              <a:buChar char="•"/>
            </a:pPr>
            <a:r>
              <a:rPr lang="en-US" sz="3600"/>
              <a:t>How can you allow the Holy Spirit to help you understand God’s Word this week? </a:t>
            </a:r>
            <a:endParaRPr/>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41" name="Google Shape;141;p8"/>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2.3  The Bible Lights Our Path</a:t>
            </a:r>
            <a:endParaRPr b="1" sz="3200">
              <a:solidFill>
                <a:schemeClr val="dk1"/>
              </a:solidFill>
              <a:latin typeface="Calibri"/>
              <a:ea typeface="Calibri"/>
              <a:cs typeface="Calibri"/>
              <a:sym typeface="Calibri"/>
            </a:endParaRPr>
          </a:p>
        </p:txBody>
      </p:sp>
      <p:sp>
        <p:nvSpPr>
          <p:cNvPr id="148" name="Google Shape;148;p9"/>
          <p:cNvSpPr txBox="1"/>
          <p:nvPr>
            <p:ph idx="1" type="body"/>
          </p:nvPr>
        </p:nvSpPr>
        <p:spPr>
          <a:xfrm>
            <a:off x="780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God gave us the Holy Spirit to help us understand who God is and how He wants us to live. </a:t>
            </a:r>
            <a:endParaRPr/>
          </a:p>
          <a:p>
            <a:pPr indent="-228600" lvl="0" marL="228600" rtl="0" algn="l">
              <a:lnSpc>
                <a:spcPct val="90000"/>
              </a:lnSpc>
              <a:spcBef>
                <a:spcPts val="1000"/>
              </a:spcBef>
              <a:spcAft>
                <a:spcPts val="0"/>
              </a:spcAft>
              <a:buClr>
                <a:schemeClr val="dk1"/>
              </a:buClr>
              <a:buSzPts val="3600"/>
              <a:buChar char="•"/>
            </a:pPr>
            <a:r>
              <a:rPr lang="en-US" sz="3600"/>
              <a:t>When we read God’s Word, we can ask the Holy Spirit to help shine His light on what we are reading so that we understand who God is and how God wants us </a:t>
            </a:r>
            <a:br>
              <a:rPr lang="en-US" sz="3600"/>
            </a:br>
            <a:r>
              <a:rPr lang="en-US" sz="3600"/>
              <a:t>to live.</a:t>
            </a:r>
            <a:r>
              <a:rPr b="1" lang="en-US"/>
              <a:t> </a:t>
            </a:r>
            <a:endParaRPr/>
          </a:p>
        </p:txBody>
      </p:sp>
      <p:sp>
        <p:nvSpPr>
          <p:cNvPr id="149" name="Google Shape;149;p9"/>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