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ibVvlO4zdqICjS5AgjXho+jReVB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49" y="6203100"/>
            <a:ext cx="2954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2.2  The Bible Is God’s Inspired Word</a:t>
            </a:r>
            <a:endParaRPr b="1" i="0" sz="3200" u="none" cap="none" strike="noStrike">
              <a:solidFill>
                <a:schemeClr val="dk1"/>
              </a:solidFill>
              <a:latin typeface="Calibri"/>
              <a:ea typeface="Calibri"/>
              <a:cs typeface="Calibri"/>
              <a:sym typeface="Calibri"/>
            </a:endParaRPr>
          </a:p>
        </p:txBody>
      </p:sp>
      <p:sp>
        <p:nvSpPr>
          <p:cNvPr id="156" name="Google Shape;156;p10"/>
          <p:cNvSpPr txBox="1"/>
          <p:nvPr/>
        </p:nvSpPr>
        <p:spPr>
          <a:xfrm>
            <a:off x="723364" y="136045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57" name="Google Shape;157;p10"/>
          <p:cNvSpPr txBox="1"/>
          <p:nvPr/>
        </p:nvSpPr>
        <p:spPr>
          <a:xfrm>
            <a:off x="10731373" y="6203100"/>
            <a:ext cx="6246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418735"/>
            <a:ext cx="10776300" cy="4020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The Holy Spirit told the writers of the Bible exactly what to write. We can believe with confidence that the Bible contains God’s inspired words.</a:t>
            </a:r>
            <a:r>
              <a:rPr lang="en-US"/>
              <a:t>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2.2  The Bible Is God’s Inspired Word</a:t>
            </a:r>
            <a:endParaRPr b="1" sz="3200">
              <a:latin typeface="Calibri"/>
              <a:ea typeface="Calibri"/>
              <a:cs typeface="Calibri"/>
              <a:sym typeface="Calibri"/>
            </a:endParaRPr>
          </a:p>
        </p:txBody>
      </p:sp>
      <p:sp>
        <p:nvSpPr>
          <p:cNvPr id="93" name="Google Shape;93;p2"/>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2.2  The Bible Is God’s Inspired Word</a:t>
            </a:r>
            <a:endParaRPr b="1" sz="3200">
              <a:latin typeface="Calibri"/>
              <a:ea typeface="Calibri"/>
              <a:cs typeface="Calibri"/>
              <a:sym typeface="Calibri"/>
            </a:endParaRPr>
          </a:p>
        </p:txBody>
      </p:sp>
      <p:sp>
        <p:nvSpPr>
          <p:cNvPr id="100" name="Google Shape;100;p3"/>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The Bible is inspired by God.</a:t>
            </a:r>
            <a:endParaRPr/>
          </a:p>
        </p:txBody>
      </p:sp>
      <p:sp>
        <p:nvSpPr>
          <p:cNvPr id="101" name="Google Shape;101;p3"/>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2.2  The Bible Is God’s Inspired Word</a:t>
            </a:r>
            <a:endParaRPr b="1" sz="3200">
              <a:latin typeface="Calibri"/>
              <a:ea typeface="Calibri"/>
              <a:cs typeface="Calibri"/>
              <a:sym typeface="Calibri"/>
            </a:endParaRPr>
          </a:p>
        </p:txBody>
      </p:sp>
      <p:sp>
        <p:nvSpPr>
          <p:cNvPr id="108" name="Google Shape;108;p4"/>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true.</a:t>
            </a:r>
            <a:endParaRPr/>
          </a:p>
          <a:p>
            <a:pPr indent="0" lvl="0" marL="0" rtl="0" algn="l">
              <a:lnSpc>
                <a:spcPct val="90000"/>
              </a:lnSpc>
              <a:spcBef>
                <a:spcPts val="1000"/>
              </a:spcBef>
              <a:spcAft>
                <a:spcPts val="0"/>
              </a:spcAft>
              <a:buClr>
                <a:schemeClr val="dk1"/>
              </a:buClr>
              <a:buSzPts val="3600"/>
              <a:buNone/>
            </a:pPr>
            <a:r>
              <a:t/>
            </a:r>
            <a:endParaRPr sz="3600"/>
          </a:p>
        </p:txBody>
      </p:sp>
      <p:sp>
        <p:nvSpPr>
          <p:cNvPr id="109" name="Google Shape;109;p4"/>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2.2  The Bible Is God’s Inspired Word</a:t>
            </a:r>
            <a:endParaRPr b="1" sz="3200">
              <a:latin typeface="Calibri"/>
              <a:ea typeface="Calibri"/>
              <a:cs typeface="Calibri"/>
              <a:sym typeface="Calibri"/>
            </a:endParaRPr>
          </a:p>
        </p:txBody>
      </p:sp>
      <p:sp>
        <p:nvSpPr>
          <p:cNvPr id="116" name="Google Shape;116;p5"/>
          <p:cNvSpPr txBox="1"/>
          <p:nvPr>
            <p:ph idx="1" type="body"/>
          </p:nvPr>
        </p:nvSpPr>
        <p:spPr>
          <a:xfrm>
            <a:off x="721826" y="138435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for you and me!</a:t>
            </a:r>
            <a:endParaRPr/>
          </a:p>
        </p:txBody>
      </p:sp>
      <p:sp>
        <p:nvSpPr>
          <p:cNvPr id="117" name="Google Shape;117;p5"/>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2.2  The Bible Is God’s Inspired Word</a:t>
            </a:r>
            <a:endParaRPr b="1" sz="3200">
              <a:latin typeface="Calibri"/>
              <a:ea typeface="Calibri"/>
              <a:cs typeface="Calibri"/>
              <a:sym typeface="Calibri"/>
            </a:endParaRPr>
          </a:p>
        </p:txBody>
      </p:sp>
      <p:sp>
        <p:nvSpPr>
          <p:cNvPr id="124" name="Google Shape;124;p6"/>
          <p:cNvSpPr txBox="1"/>
          <p:nvPr>
            <p:ph idx="1" type="body"/>
          </p:nvPr>
        </p:nvSpPr>
        <p:spPr>
          <a:xfrm>
            <a:off x="721826" y="138435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profitable for us. </a:t>
            </a:r>
            <a:endParaRPr/>
          </a:p>
        </p:txBody>
      </p:sp>
      <p:sp>
        <p:nvSpPr>
          <p:cNvPr id="125" name="Google Shape;125;p6"/>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2.2  The Bible Is God’s Inspired Word</a:t>
            </a:r>
            <a:endParaRPr b="1" sz="3200">
              <a:latin typeface="Calibri"/>
              <a:ea typeface="Calibri"/>
              <a:cs typeface="Calibri"/>
              <a:sym typeface="Calibri"/>
            </a:endParaRPr>
          </a:p>
        </p:txBody>
      </p:sp>
      <p:sp>
        <p:nvSpPr>
          <p:cNvPr id="132" name="Google Shape;132;p7"/>
          <p:cNvSpPr txBox="1"/>
          <p:nvPr>
            <p:ph idx="1" type="body"/>
          </p:nvPr>
        </p:nvSpPr>
        <p:spPr>
          <a:xfrm>
            <a:off x="721825" y="1386979"/>
            <a:ext cx="10565100" cy="4582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3600"/>
              <a:buNone/>
            </a:pPr>
            <a:r>
              <a:rPr b="1" i="1" lang="en-US" sz="3600"/>
              <a:t>Memorize</a:t>
            </a:r>
            <a:endParaRPr sz="3600"/>
          </a:p>
          <a:p>
            <a:pPr indent="0" lvl="0" marL="0" rtl="0" algn="l">
              <a:lnSpc>
                <a:spcPct val="100000"/>
              </a:lnSpc>
              <a:spcBef>
                <a:spcPts val="1000"/>
              </a:spcBef>
              <a:spcAft>
                <a:spcPts val="0"/>
              </a:spcAft>
              <a:buClr>
                <a:schemeClr val="dk1"/>
              </a:buClr>
              <a:buSzPts val="3600"/>
              <a:buNone/>
            </a:pPr>
            <a:r>
              <a:rPr b="1" i="1" lang="en-US" sz="3600"/>
              <a:t>2 Timothy 3:16-17 </a:t>
            </a:r>
            <a:endParaRPr sz="3600"/>
          </a:p>
          <a:p>
            <a:pPr indent="0" lvl="0" marL="0" rtl="0" algn="l">
              <a:lnSpc>
                <a:spcPct val="100000"/>
              </a:lnSpc>
              <a:spcBef>
                <a:spcPts val="1000"/>
              </a:spcBef>
              <a:spcAft>
                <a:spcPts val="0"/>
              </a:spcAft>
              <a:buClr>
                <a:schemeClr val="dk1"/>
              </a:buClr>
              <a:buSzPts val="3600"/>
              <a:buNone/>
            </a:pPr>
            <a:r>
              <a:rPr i="1" lang="en-US" sz="3600"/>
              <a:t>All scripture is given by inspiration of God, and is profitable for doctrine, for reproof, for correction, for instruction in righteousness, that the man of God may be complete, thoroughly equipped for every good work.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p:txBody>
      </p:sp>
      <p:sp>
        <p:nvSpPr>
          <p:cNvPr id="133" name="Google Shape;133;p7"/>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2.2  The Bible Is God’s Inspired Word</a:t>
            </a:r>
            <a:endParaRPr b="1" i="0" sz="3200" u="none" cap="none" strike="noStrike">
              <a:solidFill>
                <a:schemeClr val="dk1"/>
              </a:solidFill>
              <a:latin typeface="Calibri"/>
              <a:ea typeface="Calibri"/>
              <a:cs typeface="Calibri"/>
              <a:sym typeface="Calibri"/>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What does it mean that God’s Word was inspired? </a:t>
            </a:r>
            <a:endParaRPr/>
          </a:p>
          <a:p>
            <a:pPr indent="-228600" lvl="0" marL="228600" rtl="0" algn="l">
              <a:lnSpc>
                <a:spcPct val="90000"/>
              </a:lnSpc>
              <a:spcBef>
                <a:spcPts val="1000"/>
              </a:spcBef>
              <a:spcAft>
                <a:spcPts val="0"/>
              </a:spcAft>
              <a:buClr>
                <a:schemeClr val="dk1"/>
              </a:buClr>
              <a:buSzPts val="3600"/>
              <a:buChar char="•"/>
            </a:pPr>
            <a:r>
              <a:rPr lang="en-US" sz="3600"/>
              <a:t>Who inspired the writers of the Bible? </a:t>
            </a:r>
            <a:endParaRPr/>
          </a:p>
          <a:p>
            <a:pPr indent="-228600" lvl="0" marL="228600" rtl="0" algn="l">
              <a:lnSpc>
                <a:spcPct val="90000"/>
              </a:lnSpc>
              <a:spcBef>
                <a:spcPts val="1000"/>
              </a:spcBef>
              <a:spcAft>
                <a:spcPts val="0"/>
              </a:spcAft>
              <a:buClr>
                <a:schemeClr val="dk1"/>
              </a:buClr>
              <a:buSzPts val="3600"/>
              <a:buChar char="•"/>
            </a:pPr>
            <a:r>
              <a:rPr lang="en-US" sz="3600"/>
              <a:t>How can the Bible be profitable to you this week in a specific situation you are facing? </a:t>
            </a:r>
            <a:endParaRPr/>
          </a:p>
          <a:p>
            <a:pPr indent="-228600" lvl="0" marL="228600" rtl="0" algn="l">
              <a:lnSpc>
                <a:spcPct val="90000"/>
              </a:lnSpc>
              <a:spcBef>
                <a:spcPts val="1000"/>
              </a:spcBef>
              <a:spcAft>
                <a:spcPts val="0"/>
              </a:spcAft>
              <a:buClr>
                <a:schemeClr val="dk1"/>
              </a:buClr>
              <a:buSzPts val="3600"/>
              <a:buChar char="•"/>
            </a:pPr>
            <a:r>
              <a:rPr lang="en-US" sz="3600"/>
              <a:t>How can reading God’s Word be profitable to you in your relationship with others? </a:t>
            </a:r>
            <a:endParaRPr/>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1" name="Google Shape;141;p8"/>
          <p:cNvSpPr txBox="1"/>
          <p:nvPr/>
        </p:nvSpPr>
        <p:spPr>
          <a:xfrm>
            <a:off x="10744648" y="6203100"/>
            <a:ext cx="611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2.2  The Bible Is God’s Inspired Word</a:t>
            </a:r>
            <a:endParaRPr b="1" i="0" sz="3200" u="none" cap="none" strike="noStrike">
              <a:solidFill>
                <a:schemeClr val="dk1"/>
              </a:solidFill>
              <a:latin typeface="Calibri"/>
              <a:ea typeface="Calibri"/>
              <a:cs typeface="Calibri"/>
              <a:sym typeface="Calibri"/>
            </a:endParaRPr>
          </a:p>
        </p:txBody>
      </p:sp>
      <p:sp>
        <p:nvSpPr>
          <p:cNvPr id="148" name="Google Shape;148;p9"/>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We know the Bible is 100 percent true because the Holy Spirit told the writers what to write. </a:t>
            </a:r>
            <a:endParaRPr/>
          </a:p>
          <a:p>
            <a:pPr indent="-228600" lvl="0" marL="228600" rtl="0" algn="l">
              <a:lnSpc>
                <a:spcPct val="90000"/>
              </a:lnSpc>
              <a:spcBef>
                <a:spcPts val="1000"/>
              </a:spcBef>
              <a:spcAft>
                <a:spcPts val="0"/>
              </a:spcAft>
              <a:buClr>
                <a:schemeClr val="dk1"/>
              </a:buClr>
              <a:buSzPts val="3600"/>
              <a:buChar char="•"/>
            </a:pPr>
            <a:r>
              <a:rPr lang="en-US" sz="3600"/>
              <a:t>All of the Bible is profitable and changes us to be more like Christ, because the Bible contains the very words of God, written to us. </a:t>
            </a:r>
            <a:endParaRPr/>
          </a:p>
        </p:txBody>
      </p:sp>
      <p:sp>
        <p:nvSpPr>
          <p:cNvPr id="149" name="Google Shape;149;p9"/>
          <p:cNvSpPr txBox="1"/>
          <p:nvPr/>
        </p:nvSpPr>
        <p:spPr>
          <a:xfrm>
            <a:off x="10744648" y="6203100"/>
            <a:ext cx="611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