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Zilla Slab SemiBold"/>
      <p:bold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Medium-regular.fntdata"/><Relationship Id="rId23" Type="http://schemas.openxmlformats.org/officeDocument/2006/relationships/font" Target="fonts/ZillaSlab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3d0538a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3d0538a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3d0538a4b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3d0538a4b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80d4b8c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80d4b8c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80d4b8c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80d4b8c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80d4b8c6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80d4b8c6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1764e4a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61764e4a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3d0538a4b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3d0538a4b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3d0538a4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53d0538a4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3d0538a4b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3d0538a4b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3d0538a4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3d0538a4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3d0538a4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3d0538a4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01b5f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01b5f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01b5f3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01b5f3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3d0538a4b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3d0538a4b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3d0538a4b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3d0538a4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3d0538a4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3d0538a4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6024b7f0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6024b7f0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IMAGO DEI</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416550" y="1346100"/>
            <a:ext cx="83109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dk1"/>
                </a:solidFill>
                <a:latin typeface="Montserrat Medium"/>
                <a:ea typeface="Montserrat Medium"/>
                <a:cs typeface="Montserrat Medium"/>
                <a:sym typeface="Montserrat Medium"/>
              </a:rPr>
              <a:t>Latin for the image of God; the unique nature, status and worth of all human beings as created by God. Scripture does not specifically say what constitutes the image of God. His image cannot be reduced to one attribute or any combination of attributes; the biblical portrait is more holistic. The entire human being images God.</a:t>
            </a:r>
            <a:endParaRPr sz="25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ORIGINAL SIN</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930625" y="1285375"/>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The doctrine that, as a result of Adam and Eve’s disobedience, all people are inherently sinful with an underlying propensity to sin. </a:t>
            </a:r>
            <a:endParaRPr sz="26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SIN</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nvSpPr>
        <p:spPr>
          <a:xfrm>
            <a:off x="792000" y="1692675"/>
            <a:ext cx="7560000" cy="2180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Montserrat Medium"/>
                <a:ea typeface="Montserrat Medium"/>
                <a:cs typeface="Montserrat Medium"/>
                <a:sym typeface="Montserrat Medium"/>
              </a:rPr>
              <a:t>Anything we think, say or do that disobeys God.</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41" name="Google Shape;141;p2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SANCTIFICATION</a:t>
            </a:r>
            <a:endParaRPr sz="3600">
              <a:solidFill>
                <a:schemeClr val="lt1"/>
              </a:solidFill>
              <a:latin typeface="Zilla Slab SemiBold"/>
              <a:ea typeface="Zilla Slab SemiBold"/>
              <a:cs typeface="Zilla Slab SemiBold"/>
              <a:sym typeface="Zilla Slab SemiBold"/>
            </a:endParaRPr>
          </a:p>
        </p:txBody>
      </p:sp>
      <p:sp>
        <p:nvSpPr>
          <p:cNvPr id="142" name="Google Shape;142;p25"/>
          <p:cNvSpPr txBox="1"/>
          <p:nvPr/>
        </p:nvSpPr>
        <p:spPr>
          <a:xfrm>
            <a:off x="964200" y="1433400"/>
            <a:ext cx="7560000" cy="227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dk1"/>
                </a:solidFill>
                <a:latin typeface="Montserrat Medium"/>
                <a:ea typeface="Montserrat Medium"/>
                <a:cs typeface="Montserrat Medium"/>
                <a:sym typeface="Montserrat Medium"/>
              </a:rPr>
              <a:t>The process of believing in, living in and becoming more like Christ</a:t>
            </a:r>
            <a:endParaRPr sz="25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50" name="Shape 150"/>
        <p:cNvGrpSpPr/>
        <p:nvPr/>
      </p:nvGrpSpPr>
      <p:grpSpPr>
        <a:xfrm>
          <a:off x="0" y="0"/>
          <a:ext cx="0" cy="0"/>
          <a:chOff x="0" y="0"/>
          <a:chExt cx="0" cy="0"/>
        </a:xfrm>
      </p:grpSpPr>
      <p:sp>
        <p:nvSpPr>
          <p:cNvPr id="151" name="Google Shape;151;p27"/>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7"/>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
        <p:nvSpPr>
          <p:cNvPr id="153" name="Google Shape;153;p27"/>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0000"/>
                </a:solidFill>
                <a:latin typeface="Montserrat Medium"/>
                <a:ea typeface="Montserrat Medium"/>
                <a:cs typeface="Montserrat Medium"/>
                <a:sym typeface="Montserrat Medium"/>
              </a:rPr>
              <a:t>Here’s a place to share something longer such as a quote, a statement or paragraph.</a:t>
            </a:r>
            <a:endParaRPr sz="28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8"/>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59" name="Google Shape;159;p2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60" name="Google Shape;160;p28"/>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Text goes here, but font doesn’t change.</a:t>
            </a:r>
            <a:endParaRPr sz="2000">
              <a:solidFill>
                <a:schemeClr val="dk1"/>
              </a:solidFill>
              <a:latin typeface="Montserrat Medium"/>
              <a:ea typeface="Montserrat Medium"/>
              <a:cs typeface="Montserrat Medium"/>
              <a:sym typeface="Montserrat Medium"/>
            </a:endParaRPr>
          </a:p>
        </p:txBody>
      </p:sp>
      <p:sp>
        <p:nvSpPr>
          <p:cNvPr id="161" name="Google Shape;161;p28"/>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62" name="Google Shape;162;p28"/>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63" name="Google Shape;163;p28"/>
          <p:cNvCxnSpPr/>
          <p:nvPr/>
        </p:nvCxnSpPr>
        <p:spPr>
          <a:xfrm>
            <a:off x="3081150" y="1238050"/>
            <a:ext cx="0" cy="3468600"/>
          </a:xfrm>
          <a:prstGeom prst="straightConnector1">
            <a:avLst/>
          </a:prstGeom>
          <a:noFill/>
          <a:ln cap="flat" cmpd="sng" w="9525">
            <a:solidFill>
              <a:srgbClr val="A694C7"/>
            </a:solidFill>
            <a:prstDash val="solid"/>
            <a:round/>
            <a:headEnd len="med" w="med" type="none"/>
            <a:tailEnd len="med" w="med" type="none"/>
          </a:ln>
        </p:spPr>
      </p:cxnSp>
      <p:cxnSp>
        <p:nvCxnSpPr>
          <p:cNvPr id="164" name="Google Shape;164;p28"/>
          <p:cNvCxnSpPr/>
          <p:nvPr/>
        </p:nvCxnSpPr>
        <p:spPr>
          <a:xfrm>
            <a:off x="5989225" y="1238050"/>
            <a:ext cx="0" cy="3468600"/>
          </a:xfrm>
          <a:prstGeom prst="straightConnector1">
            <a:avLst/>
          </a:prstGeom>
          <a:noFill/>
          <a:ln cap="flat" cmpd="sng" w="9525">
            <a:solidFill>
              <a:srgbClr val="A694C7"/>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94C7"/>
        </a:solidFill>
      </p:bgPr>
    </p:bg>
    <p:spTree>
      <p:nvGrpSpPr>
        <p:cNvPr id="168" name="Shape 168"/>
        <p:cNvGrpSpPr/>
        <p:nvPr/>
      </p:nvGrpSpPr>
      <p:grpSpPr>
        <a:xfrm>
          <a:off x="0" y="0"/>
          <a:ext cx="0" cy="0"/>
          <a:chOff x="0" y="0"/>
          <a:chExt cx="0" cy="0"/>
        </a:xfrm>
      </p:grpSpPr>
      <p:pic>
        <p:nvPicPr>
          <p:cNvPr id="169" name="Google Shape;169;p29"/>
          <p:cNvPicPr preferRelativeResize="0"/>
          <p:nvPr>
            <p:ph idx="2" type="pic"/>
          </p:nvPr>
        </p:nvPicPr>
        <p:blipFill rotWithShape="1">
          <a:blip r:embed="rId3">
            <a:alphaModFix/>
          </a:blip>
          <a:srcRect b="0" l="21455" r="21450" t="0"/>
          <a:stretch/>
        </p:blipFill>
        <p:spPr>
          <a:xfrm>
            <a:off x="571050" y="556800"/>
            <a:ext cx="3407099" cy="4029899"/>
          </a:xfrm>
          <a:prstGeom prst="rect">
            <a:avLst/>
          </a:prstGeom>
          <a:noFill/>
          <a:ln>
            <a:noFill/>
          </a:ln>
        </p:spPr>
      </p:pic>
      <p:sp>
        <p:nvSpPr>
          <p:cNvPr id="170" name="Google Shape;170;p29"/>
          <p:cNvSpPr txBox="1"/>
          <p:nvPr/>
        </p:nvSpPr>
        <p:spPr>
          <a:xfrm>
            <a:off x="4251925" y="1338075"/>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a:t>
            </a:r>
            <a:r>
              <a:rPr lang="en" sz="2600">
                <a:solidFill>
                  <a:srgbClr val="FFFFFF"/>
                </a:solidFill>
                <a:latin typeface="Montserrat Medium"/>
                <a:ea typeface="Montserrat Medium"/>
                <a:cs typeface="Montserrat Medium"/>
                <a:sym typeface="Montserrat Medium"/>
              </a:rPr>
              <a:t>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71" name="Google Shape;171;p29"/>
          <p:cNvSpPr txBox="1"/>
          <p:nvPr/>
        </p:nvSpPr>
        <p:spPr>
          <a:xfrm>
            <a:off x="4238875" y="2346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4728" l="1365" r="-326" t="3637"/>
          <a:stretch/>
        </p:blipFill>
        <p:spPr>
          <a:xfrm>
            <a:off x="0" y="0"/>
            <a:ext cx="9144003" cy="5143501"/>
          </a:xfrm>
          <a:prstGeom prst="rect">
            <a:avLst/>
          </a:prstGeom>
          <a:noFill/>
          <a:ln>
            <a:noFill/>
          </a:ln>
        </p:spPr>
      </p:pic>
      <p:sp>
        <p:nvSpPr>
          <p:cNvPr id="62" name="Google Shape;62;p14"/>
          <p:cNvSpPr txBox="1"/>
          <p:nvPr/>
        </p:nvSpPr>
        <p:spPr>
          <a:xfrm>
            <a:off x="5387750" y="579650"/>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1.1</a:t>
            </a:r>
            <a:br>
              <a:rPr lang="en" sz="2600">
                <a:solidFill>
                  <a:schemeClr val="dk1"/>
                </a:solidFill>
                <a:latin typeface="Zilla Slab SemiBold"/>
                <a:ea typeface="Zilla Slab SemiBold"/>
                <a:cs typeface="Zilla Slab SemiBold"/>
                <a:sym typeface="Zilla Slab SemiBold"/>
              </a:rPr>
            </a:br>
            <a:r>
              <a:rPr lang="en" sz="2600">
                <a:solidFill>
                  <a:schemeClr val="dk1"/>
                </a:solidFill>
                <a:latin typeface="Zilla Slab SemiBold"/>
                <a:ea typeface="Zilla Slab SemiBold"/>
                <a:cs typeface="Zilla Slab SemiBold"/>
                <a:sym typeface="Zilla Slab SemiBold"/>
              </a:rPr>
              <a:t>ADAM AND EVE</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11:1–3*</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Genesis 1:26–27</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Ecclesiastes 12:1</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951175" y="1445525"/>
            <a:ext cx="7560000" cy="30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believe they deal with the effects of sin because of Adam and Eve. They think if they were in the garden of Eden, they would make a different choice. They blame Adam and Eve for the broken state humans live in today.</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564350" y="1346100"/>
            <a:ext cx="7962000" cy="334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Romans 2:23 is clear. All have sinned. It would not matter if you, I or John (the disciple Jesus loved) were the first human created; we would have made the same choice as Adam and Eve. Romans 3:10 tells us no one is righteous apart from God. It is God alone, the fully good author of creation and humanity, Who can restore the identities of anyone who trusts Jesus as their Savior.</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God created all things and made me in His image. Sin separates me from God, but I am reconciled by grace through faith in the finished work of the cross.</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   I N S I G H T</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TRUE IDENTITY</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416550" y="1346100"/>
            <a:ext cx="83109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dk1"/>
                </a:solidFill>
                <a:latin typeface="Montserrat Medium"/>
                <a:ea typeface="Montserrat Medium"/>
                <a:cs typeface="Montserrat Medium"/>
                <a:sym typeface="Montserrat Medium"/>
              </a:rPr>
              <a:t>Experienced when someone has an encounter with God</a:t>
            </a:r>
            <a:endParaRPr sz="25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