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Zilla Slab SemiBold"/>
      <p:bold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ZillaSlabSemiBold-bold.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2b44c3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2b44c3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d7cc1cc2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d7cc1cc2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61745669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61745669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d7cc1cc2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d7cc1cc2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82b44c3b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82b44c3b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82b44c3b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82b44c3b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2b44c3b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2b44c3b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cc1cc2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cc1cc2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d7cc1cc2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d7cc1cc2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cc1cc2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cc1cc2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2b44c3b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2b44c3b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d7cc1cc2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d7cc1cc2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2b44c3b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2b44c3b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cc1cc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cc1cc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HEROES OF FAITH CHAPTER</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523800" y="1392650"/>
            <a:ext cx="8096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Placed in Hebrews 11; sometimes called the “Hall of Faith” or “Heroes of Faith” chapter. The author of Hebrews reminds us that many people have gone before us and have lived by faith. Some of those mentioned are well known, like Moses and Abraham, but some are unnamed women and men who were beaten, imprisoned or killed because of their faith.</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29" name="Shape 129"/>
        <p:cNvGrpSpPr/>
        <p:nvPr/>
      </p:nvGrpSpPr>
      <p:grpSpPr>
        <a:xfrm>
          <a:off x="0" y="0"/>
          <a:ext cx="0" cy="0"/>
          <a:chOff x="0" y="0"/>
          <a:chExt cx="0" cy="0"/>
        </a:xfrm>
      </p:grpSpPr>
      <p:sp>
        <p:nvSpPr>
          <p:cNvPr id="130" name="Google Shape;130;p24"/>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31" name="Google Shape;131;p24"/>
          <p:cNvSpPr/>
          <p:nvPr/>
        </p:nvSpPr>
        <p:spPr>
          <a:xfrm>
            <a:off x="0" y="0"/>
            <a:ext cx="890400" cy="5143500"/>
          </a:xfrm>
          <a:prstGeom prst="rect">
            <a:avLst/>
          </a:prstGeom>
          <a:solidFill>
            <a:srgbClr val="4E72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4"/>
          <p:cNvSpPr txBox="1"/>
          <p:nvPr/>
        </p:nvSpPr>
        <p:spPr>
          <a:xfrm rot="-5400000">
            <a:off x="-2145375" y="2136150"/>
            <a:ext cx="5146500" cy="8682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38" name="Google Shape;138;p25"/>
          <p:cNvSpPr txBox="1"/>
          <p:nvPr>
            <p:ph type="ctrTitle"/>
          </p:nvPr>
        </p:nvSpPr>
        <p:spPr>
          <a:xfrm>
            <a:off x="311700" y="7051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3600">
              <a:solidFill>
                <a:schemeClr val="lt1"/>
              </a:solidFill>
              <a:latin typeface="Zilla Slab SemiBold"/>
              <a:ea typeface="Zilla Slab SemiBold"/>
              <a:cs typeface="Zilla Slab SemiBold"/>
              <a:sym typeface="Zilla Slab SemiBold"/>
            </a:endParaRPr>
          </a:p>
        </p:txBody>
      </p:sp>
      <p:sp>
        <p:nvSpPr>
          <p:cNvPr id="139" name="Google Shape;139;p25"/>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40" name="Google Shape;140;p25"/>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41" name="Google Shape;141;p25"/>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42" name="Google Shape;142;p25"/>
          <p:cNvCxnSpPr/>
          <p:nvPr/>
        </p:nvCxnSpPr>
        <p:spPr>
          <a:xfrm>
            <a:off x="3081150" y="1238050"/>
            <a:ext cx="0" cy="3468600"/>
          </a:xfrm>
          <a:prstGeom prst="straightConnector1">
            <a:avLst/>
          </a:prstGeom>
          <a:noFill/>
          <a:ln cap="flat" cmpd="sng" w="9525">
            <a:solidFill>
              <a:srgbClr val="4E72B8"/>
            </a:solidFill>
            <a:prstDash val="solid"/>
            <a:round/>
            <a:headEnd len="med" w="med" type="none"/>
            <a:tailEnd len="med" w="med" type="none"/>
          </a:ln>
        </p:spPr>
      </p:cxnSp>
      <p:cxnSp>
        <p:nvCxnSpPr>
          <p:cNvPr id="143" name="Google Shape;143;p25"/>
          <p:cNvCxnSpPr/>
          <p:nvPr/>
        </p:nvCxnSpPr>
        <p:spPr>
          <a:xfrm>
            <a:off x="5989225" y="1238050"/>
            <a:ext cx="0" cy="3468600"/>
          </a:xfrm>
          <a:prstGeom prst="straightConnector1">
            <a:avLst/>
          </a:prstGeom>
          <a:noFill/>
          <a:ln cap="flat" cmpd="sng" w="9525">
            <a:solidFill>
              <a:srgbClr val="4E72B8"/>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solidFill>
      </p:bgPr>
    </p:bg>
    <p:spTree>
      <p:nvGrpSpPr>
        <p:cNvPr id="147" name="Shape 147"/>
        <p:cNvGrpSpPr/>
        <p:nvPr/>
      </p:nvGrpSpPr>
      <p:grpSpPr>
        <a:xfrm>
          <a:off x="0" y="0"/>
          <a:ext cx="0" cy="0"/>
          <a:chOff x="0" y="0"/>
          <a:chExt cx="0" cy="0"/>
        </a:xfrm>
      </p:grpSpPr>
      <p:pic>
        <p:nvPicPr>
          <p:cNvPr id="148" name="Google Shape;148;p26"/>
          <p:cNvPicPr preferRelativeResize="0"/>
          <p:nvPr>
            <p:ph idx="2" type="pic"/>
          </p:nvPr>
        </p:nvPicPr>
        <p:blipFill rotWithShape="1">
          <a:blip r:embed="rId3">
            <a:alphaModFix/>
          </a:blip>
          <a:srcRect b="0" l="11028" r="11028" t="0"/>
          <a:stretch/>
        </p:blipFill>
        <p:spPr>
          <a:xfrm>
            <a:off x="571050" y="556800"/>
            <a:ext cx="3407099" cy="4029898"/>
          </a:xfrm>
          <a:prstGeom prst="rect">
            <a:avLst/>
          </a:prstGeom>
          <a:noFill/>
          <a:ln>
            <a:noFill/>
          </a:ln>
        </p:spPr>
      </p:pic>
      <p:sp>
        <p:nvSpPr>
          <p:cNvPr id="149" name="Google Shape;149;p26"/>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50" name="Google Shape;150;p26"/>
          <p:cNvSpPr txBox="1"/>
          <p:nvPr/>
        </p:nvSpPr>
        <p:spPr>
          <a:xfrm>
            <a:off x="4251925" y="27882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38983"/>
          <a:stretch/>
        </p:blipFill>
        <p:spPr>
          <a:xfrm>
            <a:off x="0" y="0"/>
            <a:ext cx="9144003" cy="5143502"/>
          </a:xfrm>
          <a:prstGeom prst="rect">
            <a:avLst/>
          </a:prstGeom>
          <a:noFill/>
          <a:ln>
            <a:noFill/>
          </a:ln>
        </p:spPr>
      </p:pic>
      <p:sp>
        <p:nvSpPr>
          <p:cNvPr id="62" name="Google Shape;62;p14"/>
          <p:cNvSpPr txBox="1"/>
          <p:nvPr/>
        </p:nvSpPr>
        <p:spPr>
          <a:xfrm>
            <a:off x="5334275" y="554225"/>
            <a:ext cx="39042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1.3</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ABRAHAM</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AND SARAH</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11:8-10</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Romans 4:16</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James 2:23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419850" y="1461400"/>
            <a:ext cx="83043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believe God will fulfill His promises according to </a:t>
            </a:r>
            <a:r>
              <a:rPr b="1" lang="en" sz="2600">
                <a:solidFill>
                  <a:schemeClr val="dk1"/>
                </a:solidFill>
                <a:latin typeface="Montserrat"/>
                <a:ea typeface="Montserrat"/>
                <a:cs typeface="Montserrat"/>
                <a:sym typeface="Montserrat"/>
              </a:rPr>
              <a:t>their</a:t>
            </a:r>
            <a:r>
              <a:rPr lang="en" sz="2600">
                <a:solidFill>
                  <a:schemeClr val="dk1"/>
                </a:solidFill>
                <a:latin typeface="Montserrat Medium"/>
                <a:ea typeface="Montserrat Medium"/>
                <a:cs typeface="Montserrat Medium"/>
                <a:sym typeface="Montserrat Medium"/>
              </a:rPr>
              <a:t> timetable. They may view any deferral of God as evidence He has forgotten His promises or no longer cares to fulfill them. They think His delay grants them permission to “help” fulfill His promises.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11950" y="1246400"/>
            <a:ext cx="8120100" cy="3389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God is not bound by time as we are. He knows the end from the beginning and is faithful to fulfill every promise He has made in His way and on His timetable because He knows what is best. Both Abraham and Sarah learned this firsthand. God calls us to live in faith and believe He will fulfill the promises He’s made even if we do not see them fulfilled on this side of eternity.</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3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330275" y="591900"/>
            <a:ext cx="7437600" cy="3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1"/>
                </a:solidFill>
                <a:latin typeface="Montserrat Medium"/>
                <a:ea typeface="Montserrat Medium"/>
                <a:cs typeface="Montserrat Medium"/>
                <a:sym typeface="Montserrat Medium"/>
              </a:rPr>
              <a:t>God does not need my help to accomplish His will but calls me to faithful obedience. When I believe in God’s promises and live according to His Word, He transforms my identity and uses my faith as a weathervane to point others to Him.</a:t>
            </a:r>
            <a:endParaRPr sz="25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77A2D6"/>
              </a:highlight>
            </a:endParaRPr>
          </a:p>
        </p:txBody>
      </p:sp>
      <p:sp>
        <p:nvSpPr>
          <p:cNvPr id="107" name="Google Shape;107;p20"/>
          <p:cNvSpPr txBox="1"/>
          <p:nvPr/>
        </p:nvSpPr>
        <p:spPr>
          <a:xfrm rot="-5400000">
            <a:off x="-2128050" y="21376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IDENTITY INSIGHT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ABRAHAMIC COVENANT</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chemeClr val="dk1"/>
                </a:solidFill>
                <a:latin typeface="Montserrat Medium"/>
                <a:ea typeface="Montserrat Medium"/>
                <a:cs typeface="Montserrat Medium"/>
                <a:sym typeface="Montserrat Medium"/>
              </a:rPr>
              <a:t>God’s covenant with Abraham that his descendants would become a great nation and have a land of their own. God promised to bless those who blessed Abraham and curse those who cursed him. All the nations of the earth would be blessed through Him. That blessing for the world is Jesus, our Savior.</a:t>
            </a:r>
            <a:endParaRPr sz="23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