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Zilla Slab SemiBold"/>
      <p:bold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ZillaSlabSemiBold-bold.fntdata"/><Relationship Id="rId21" Type="http://schemas.openxmlformats.org/officeDocument/2006/relationships/slide" Target="slides/slide16.xml"/><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2b44c3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2b44c3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d7cc1cc2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d7cc1cc2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c2a0cf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c2a0cf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fc2a0cfe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fc2a0cf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1767b78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61767b78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d7cc1cc2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5d7cc1cc2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82b44c3b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82b44c3b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582b44c3b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582b44c3b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2b44c3b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2b44c3b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cc1cc2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cc1cc2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d7cc1cc2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d7cc1cc2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7cc1cc2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7cc1cc2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2b44c3b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2b44c3b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d7cc1cc2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d7cc1cc2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2b44c3b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2b44c3b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d7cc1cc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d7cc1cc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DEVOTION</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523800" y="1392650"/>
            <a:ext cx="8096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Montserrat Medium"/>
                <a:ea typeface="Montserrat Medium"/>
                <a:cs typeface="Montserrat Medium"/>
                <a:sym typeface="Montserrat Medium"/>
              </a:rPr>
              <a:t>Attitudes and actions of drawing close to God through attending to, meditating upon and obeying His Word.</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KINSMAN-REDEEMER</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523800" y="1392650"/>
            <a:ext cx="8096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The male relative who had the responsibility/privilege of protecting, avenging, rescuing or saving a person in need.</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KING OF ISRAEL</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nvSpPr>
        <p:spPr>
          <a:xfrm>
            <a:off x="523800" y="1392650"/>
            <a:ext cx="8096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Montserrat Medium"/>
                <a:ea typeface="Montserrat Medium"/>
                <a:cs typeface="Montserrat Medium"/>
                <a:sym typeface="Montserrat Medium"/>
              </a:rPr>
              <a:t>The God-appointed (or in other ways recognized) ruler over Israel, the Lord’s people.</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143" name="Shape 143"/>
        <p:cNvGrpSpPr/>
        <p:nvPr/>
      </p:nvGrpSpPr>
      <p:grpSpPr>
        <a:xfrm>
          <a:off x="0" y="0"/>
          <a:ext cx="0" cy="0"/>
          <a:chOff x="0" y="0"/>
          <a:chExt cx="0" cy="0"/>
        </a:xfrm>
      </p:grpSpPr>
      <p:sp>
        <p:nvSpPr>
          <p:cNvPr id="144" name="Google Shape;144;p26"/>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45" name="Google Shape;145;p26"/>
          <p:cNvSpPr/>
          <p:nvPr/>
        </p:nvSpPr>
        <p:spPr>
          <a:xfrm>
            <a:off x="0" y="0"/>
            <a:ext cx="890400" cy="5143500"/>
          </a:xfrm>
          <a:prstGeom prst="rect">
            <a:avLst/>
          </a:prstGeom>
          <a:solidFill>
            <a:srgbClr val="4E72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6"/>
          <p:cNvSpPr txBox="1"/>
          <p:nvPr/>
        </p:nvSpPr>
        <p:spPr>
          <a:xfrm rot="-5400000">
            <a:off x="-2145375" y="2136150"/>
            <a:ext cx="5146500" cy="8682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7"/>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52" name="Google Shape;152;p27"/>
          <p:cNvSpPr txBox="1"/>
          <p:nvPr>
            <p:ph type="ctrTitle"/>
          </p:nvPr>
        </p:nvSpPr>
        <p:spPr>
          <a:xfrm>
            <a:off x="311700" y="7051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3600">
              <a:solidFill>
                <a:schemeClr val="lt1"/>
              </a:solidFill>
              <a:latin typeface="Zilla Slab SemiBold"/>
              <a:ea typeface="Zilla Slab SemiBold"/>
              <a:cs typeface="Zilla Slab SemiBold"/>
              <a:sym typeface="Zilla Slab SemiBold"/>
            </a:endParaRPr>
          </a:p>
        </p:txBody>
      </p:sp>
      <p:sp>
        <p:nvSpPr>
          <p:cNvPr id="153" name="Google Shape;153;p27"/>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54" name="Google Shape;154;p27"/>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55" name="Google Shape;155;p27"/>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56" name="Google Shape;156;p27"/>
          <p:cNvCxnSpPr/>
          <p:nvPr/>
        </p:nvCxnSpPr>
        <p:spPr>
          <a:xfrm>
            <a:off x="3081150" y="1238050"/>
            <a:ext cx="0" cy="3468600"/>
          </a:xfrm>
          <a:prstGeom prst="straightConnector1">
            <a:avLst/>
          </a:prstGeom>
          <a:noFill/>
          <a:ln cap="flat" cmpd="sng" w="9525">
            <a:solidFill>
              <a:srgbClr val="4E72B8"/>
            </a:solidFill>
            <a:prstDash val="solid"/>
            <a:round/>
            <a:headEnd len="med" w="med" type="none"/>
            <a:tailEnd len="med" w="med" type="none"/>
          </a:ln>
        </p:spPr>
      </p:cxnSp>
      <p:cxnSp>
        <p:nvCxnSpPr>
          <p:cNvPr id="157" name="Google Shape;157;p27"/>
          <p:cNvCxnSpPr/>
          <p:nvPr/>
        </p:nvCxnSpPr>
        <p:spPr>
          <a:xfrm>
            <a:off x="5989225" y="1238050"/>
            <a:ext cx="0" cy="3468600"/>
          </a:xfrm>
          <a:prstGeom prst="straightConnector1">
            <a:avLst/>
          </a:prstGeom>
          <a:noFill/>
          <a:ln cap="flat" cmpd="sng" w="9525">
            <a:solidFill>
              <a:srgbClr val="4E72B8"/>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solidFill>
      </p:bgPr>
    </p:bg>
    <p:spTree>
      <p:nvGrpSpPr>
        <p:cNvPr id="161" name="Shape 161"/>
        <p:cNvGrpSpPr/>
        <p:nvPr/>
      </p:nvGrpSpPr>
      <p:grpSpPr>
        <a:xfrm>
          <a:off x="0" y="0"/>
          <a:ext cx="0" cy="0"/>
          <a:chOff x="0" y="0"/>
          <a:chExt cx="0" cy="0"/>
        </a:xfrm>
      </p:grpSpPr>
      <p:pic>
        <p:nvPicPr>
          <p:cNvPr id="162" name="Google Shape;162;p28"/>
          <p:cNvPicPr preferRelativeResize="0"/>
          <p:nvPr>
            <p:ph idx="2" type="pic"/>
          </p:nvPr>
        </p:nvPicPr>
        <p:blipFill rotWithShape="1">
          <a:blip r:embed="rId3">
            <a:alphaModFix/>
          </a:blip>
          <a:srcRect b="0" l="11028" r="11028" t="0"/>
          <a:stretch/>
        </p:blipFill>
        <p:spPr>
          <a:xfrm>
            <a:off x="571050" y="556800"/>
            <a:ext cx="3407099" cy="4029898"/>
          </a:xfrm>
          <a:prstGeom prst="rect">
            <a:avLst/>
          </a:prstGeom>
          <a:noFill/>
          <a:ln>
            <a:noFill/>
          </a:ln>
        </p:spPr>
      </p:pic>
      <p:sp>
        <p:nvSpPr>
          <p:cNvPr id="163" name="Google Shape;163;p28"/>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64" name="Google Shape;164;p28"/>
          <p:cNvSpPr txBox="1"/>
          <p:nvPr/>
        </p:nvSpPr>
        <p:spPr>
          <a:xfrm>
            <a:off x="4251925" y="27882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38983"/>
          <a:stretch/>
        </p:blipFill>
        <p:spPr>
          <a:xfrm>
            <a:off x="0" y="0"/>
            <a:ext cx="9144003" cy="5143502"/>
          </a:xfrm>
          <a:prstGeom prst="rect">
            <a:avLst/>
          </a:prstGeom>
          <a:noFill/>
          <a:ln>
            <a:noFill/>
          </a:ln>
        </p:spPr>
      </p:pic>
      <p:sp>
        <p:nvSpPr>
          <p:cNvPr id="62" name="Google Shape;62;p14"/>
          <p:cNvSpPr txBox="1"/>
          <p:nvPr/>
        </p:nvSpPr>
        <p:spPr>
          <a:xfrm>
            <a:off x="5334275" y="554225"/>
            <a:ext cx="39042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2.3</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RUTH AND SAMUEL</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11:32–33*</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Ruth 1:16</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1 Samuel 3:9</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419850" y="1461400"/>
            <a:ext cx="83043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may think if they devote their life to the Lord, their life will be carefree and easy. They believe that becoming a Christian means only good things will happen to them on Earth because they follow God.</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511950" y="1246400"/>
            <a:ext cx="8120100" cy="3389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300">
                <a:solidFill>
                  <a:schemeClr val="dk1"/>
                </a:solidFill>
                <a:latin typeface="Montserrat Medium"/>
                <a:ea typeface="Montserrat Medium"/>
                <a:cs typeface="Montserrat Medium"/>
                <a:sym typeface="Montserrat Medium"/>
              </a:rPr>
              <a:t>Ruth and Samuel devoted their lives to the Lord, and both experienced good and bad times. Following Jesus does not guarantee you an easy life, but it does give you a purpose to endure, the promise of eternity spent with Jesus and a future free from sin! God desires everyone to anchor their identities in Him by trusting Jesus as their Savior, which will result in an authentic desire to live devoted to Him.</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3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330275" y="591900"/>
            <a:ext cx="74376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Every day I make decisions that define who I am becoming. With God’s help, I must make choices that support my personal relationship with Him and the pursuit of His plan for my life.</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77A2D6"/>
              </a:highlight>
            </a:endParaRPr>
          </a:p>
        </p:txBody>
      </p:sp>
      <p:sp>
        <p:nvSpPr>
          <p:cNvPr id="107" name="Google Shape;107;p20"/>
          <p:cNvSpPr txBox="1"/>
          <p:nvPr/>
        </p:nvSpPr>
        <p:spPr>
          <a:xfrm rot="-5400000">
            <a:off x="-2128050" y="21376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IDENTITY INSIGHT</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YAHWEH</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300">
                <a:solidFill>
                  <a:schemeClr val="dk1"/>
                </a:solidFill>
                <a:latin typeface="Montserrat Medium"/>
                <a:ea typeface="Montserrat Medium"/>
                <a:cs typeface="Montserrat Medium"/>
                <a:sym typeface="Montserrat Medium"/>
              </a:rPr>
              <a:t>God’s name in the Old Testament, most often translated L</a:t>
            </a:r>
            <a:r>
              <a:rPr lang="en" sz="1900">
                <a:solidFill>
                  <a:schemeClr val="dk1"/>
                </a:solidFill>
                <a:latin typeface="Montserrat Medium"/>
                <a:ea typeface="Montserrat Medium"/>
                <a:cs typeface="Montserrat Medium"/>
                <a:sym typeface="Montserrat Medium"/>
              </a:rPr>
              <a:t>ORD</a:t>
            </a:r>
            <a:r>
              <a:rPr lang="en" sz="2300">
                <a:solidFill>
                  <a:schemeClr val="dk1"/>
                </a:solidFill>
                <a:latin typeface="Montserrat Medium"/>
                <a:ea typeface="Montserrat Medium"/>
                <a:cs typeface="Montserrat Medium"/>
                <a:sym typeface="Montserrat Medium"/>
              </a:rPr>
              <a:t> in English-language Bibles; it signifies God’s name, revealed to Israel as “I am”.</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3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