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Zilla Slab SemiBold"/>
      <p:bold r:id="rId23"/>
    </p:embeddedFont>
    <p:embeddedFont>
      <p:font typeface="Montserrat Medium"/>
      <p:regular r:id="rId24"/>
      <p:bold r:id="rId25"/>
      <p:italic r:id="rId26"/>
      <p:boldItalic r:id="rId27"/>
    </p:embeddedFont>
    <p:embeddedFont>
      <p:font typeface="Antic Slab"/>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Medium-regular.fntdata"/><Relationship Id="rId23" Type="http://schemas.openxmlformats.org/officeDocument/2006/relationships/font" Target="fonts/ZillaSlab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AnticSlab-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f55e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f55e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c4fa0b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c4fa0b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c4fa0b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c4fa0b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fc4fa0b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fc4fa0b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fc4fa0b2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fc4fa0b2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177679e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6177679e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d7da442a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d7da442a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88f55efa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588f55efa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88f55efa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88f55efa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f55efa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f55efa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da442a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da442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88f55efa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88f55efa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7da442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7da442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d7da442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d7da442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88f55efa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88f55efa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f55efa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f55efa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d7da442a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d7da442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HOSEA</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(Hebrew yasha’)</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Meaning “to save” or “to deliver”; from the same verb as Joshua and Jesus.</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DISCIPLINE</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In Hosea 5:2, the Lord says He will discipline Israel. The use of “discipline” in this verse refers to punishment expressed as a form of love so Israel can learn to live the way God intended.</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RELIGIOUS SYNCRETISM</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 blending of opposite religious beliefs.</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41" name="Google Shape;141;p2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REVIVAL</a:t>
            </a:r>
            <a:endParaRPr sz="3600">
              <a:solidFill>
                <a:schemeClr val="lt1"/>
              </a:solidFill>
              <a:latin typeface="Zilla Slab SemiBold"/>
              <a:ea typeface="Zilla Slab SemiBold"/>
              <a:cs typeface="Zilla Slab SemiBold"/>
              <a:sym typeface="Zilla Slab SemiBold"/>
            </a:endParaRPr>
          </a:p>
        </p:txBody>
      </p:sp>
      <p:sp>
        <p:nvSpPr>
          <p:cNvPr id="142" name="Google Shape;142;p25"/>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An awakening or reawakening of desire to pursue the things of God by obeying His ways with action.</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50" name="Shape 150"/>
        <p:cNvGrpSpPr/>
        <p:nvPr/>
      </p:nvGrpSpPr>
      <p:grpSpPr>
        <a:xfrm>
          <a:off x="0" y="0"/>
          <a:ext cx="0" cy="0"/>
          <a:chOff x="0" y="0"/>
          <a:chExt cx="0" cy="0"/>
        </a:xfrm>
      </p:grpSpPr>
      <p:sp>
        <p:nvSpPr>
          <p:cNvPr id="151" name="Google Shape;151;p27"/>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a statement or paragraph.</a:t>
            </a:r>
            <a:endParaRPr sz="2600">
              <a:solidFill>
                <a:schemeClr val="dk1"/>
              </a:solidFill>
              <a:latin typeface="Montserrat Medium"/>
              <a:ea typeface="Montserrat Medium"/>
              <a:cs typeface="Montserrat Medium"/>
              <a:sym typeface="Montserrat Medium"/>
            </a:endParaRPr>
          </a:p>
        </p:txBody>
      </p:sp>
      <p:sp>
        <p:nvSpPr>
          <p:cNvPr id="152" name="Google Shape;152;p27"/>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7"/>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8"/>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59" name="Google Shape;159;p2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60" name="Google Shape;160;p28"/>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61" name="Google Shape;161;p28"/>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62" name="Google Shape;162;p28"/>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63" name="Google Shape;163;p28"/>
          <p:cNvCxnSpPr/>
          <p:nvPr/>
        </p:nvCxnSpPr>
        <p:spPr>
          <a:xfrm>
            <a:off x="3081150" y="1238050"/>
            <a:ext cx="0" cy="3468600"/>
          </a:xfrm>
          <a:prstGeom prst="straightConnector1">
            <a:avLst/>
          </a:prstGeom>
          <a:noFill/>
          <a:ln cap="flat" cmpd="sng" w="9525">
            <a:solidFill>
              <a:srgbClr val="0D9A68"/>
            </a:solidFill>
            <a:prstDash val="solid"/>
            <a:round/>
            <a:headEnd len="med" w="med" type="none"/>
            <a:tailEnd len="med" w="med" type="none"/>
          </a:ln>
        </p:spPr>
      </p:cxnSp>
      <p:cxnSp>
        <p:nvCxnSpPr>
          <p:cNvPr id="164" name="Google Shape;164;p28"/>
          <p:cNvCxnSpPr/>
          <p:nvPr/>
        </p:nvCxnSpPr>
        <p:spPr>
          <a:xfrm>
            <a:off x="5989225" y="1238050"/>
            <a:ext cx="0" cy="3468600"/>
          </a:xfrm>
          <a:prstGeom prst="straightConnector1">
            <a:avLst/>
          </a:prstGeom>
          <a:noFill/>
          <a:ln cap="flat" cmpd="sng" w="9525">
            <a:solidFill>
              <a:srgbClr val="0D9A68"/>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solidFill>
      </p:bgPr>
    </p:bg>
    <p:spTree>
      <p:nvGrpSpPr>
        <p:cNvPr id="168" name="Shape 168"/>
        <p:cNvGrpSpPr/>
        <p:nvPr/>
      </p:nvGrpSpPr>
      <p:grpSpPr>
        <a:xfrm>
          <a:off x="0" y="0"/>
          <a:ext cx="0" cy="0"/>
          <a:chOff x="0" y="0"/>
          <a:chExt cx="0" cy="0"/>
        </a:xfrm>
      </p:grpSpPr>
      <p:sp>
        <p:nvSpPr>
          <p:cNvPr id="169" name="Google Shape;169;p29"/>
          <p:cNvSpPr txBox="1"/>
          <p:nvPr/>
        </p:nvSpPr>
        <p:spPr>
          <a:xfrm>
            <a:off x="4251925" y="3421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(Optional slide template)</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PHOTO CAPTION HERE</a:t>
            </a:r>
            <a:endParaRPr sz="2600">
              <a:solidFill>
                <a:schemeClr val="lt1"/>
              </a:solidFill>
              <a:latin typeface="Zilla Slab SemiBold"/>
              <a:ea typeface="Zilla Slab SemiBold"/>
              <a:cs typeface="Zilla Slab SemiBold"/>
              <a:sym typeface="Zilla Slab SemiBold"/>
            </a:endParaRPr>
          </a:p>
        </p:txBody>
      </p:sp>
      <p:sp>
        <p:nvSpPr>
          <p:cNvPr id="170" name="Google Shape;170;p29"/>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solidFill>
                  <a:schemeClr val="lt1"/>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chemeClr val="lt1"/>
              </a:solidFill>
              <a:latin typeface="Montserrat Medium"/>
              <a:ea typeface="Montserrat Medium"/>
              <a:cs typeface="Montserrat Medium"/>
              <a:sym typeface="Montserrat Medium"/>
            </a:endParaRPr>
          </a:p>
        </p:txBody>
      </p:sp>
      <p:pic>
        <p:nvPicPr>
          <p:cNvPr id="171" name="Google Shape;171;p29"/>
          <p:cNvPicPr preferRelativeResize="0"/>
          <p:nvPr/>
        </p:nvPicPr>
        <p:blipFill rotWithShape="1">
          <a:blip r:embed="rId3">
            <a:alphaModFix/>
          </a:blip>
          <a:srcRect b="0" l="9435" r="9435" t="0"/>
          <a:stretch/>
        </p:blipFill>
        <p:spPr>
          <a:xfrm>
            <a:off x="577551" y="571475"/>
            <a:ext cx="3407099" cy="400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315" l="0" r="0" t="40606"/>
          <a:stretch/>
        </p:blipFill>
        <p:spPr>
          <a:xfrm flipH="1">
            <a:off x="0" y="0"/>
            <a:ext cx="9144002"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3.4</a:t>
            </a:r>
            <a:endParaRPr sz="2600">
              <a:solidFill>
                <a:schemeClr val="dk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HOSEA</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Hosea 6:6*</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Hosea 4:6</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11:37–38</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792000" y="1474850"/>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latin typeface="Montserrat Medium"/>
                <a:ea typeface="Montserrat Medium"/>
                <a:cs typeface="Montserrat Medium"/>
                <a:sym typeface="Montserrat Medium"/>
              </a:rPr>
              <a:t>Some people believe that following God gives sense to every event in their life. While Christians can know that God’s plans for His children’s lives are for a greater purpose, that doesn’t mean we’ll always understand why we go through certain trials or even times of happiness.</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450150" y="1286725"/>
            <a:ext cx="82506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4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400">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latin typeface="Montserrat Medium"/>
                <a:ea typeface="Montserrat Medium"/>
                <a:cs typeface="Montserrat Medium"/>
                <a:sym typeface="Montserrat Medium"/>
              </a:rPr>
              <a:t>Our God is wise, powerful and all-knowing beyond measure. We can’t hope to fully understand His plans for our lives, but we can know He is working things together for our good and His glory. Like Hosea, we should be obedient to the Lord and trust Him, no matter what our circumstances look like. Two truths we can focus on are: God is always in control and He always loves us.</a:t>
            </a:r>
            <a:endParaRPr sz="24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God’s perfect love pursues me even when I am unfaithful. I don’t deserve His kindness, but He invites me to repent, reminding me of my true identity and then restoring me to a right relationship with Him when I do.</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EPHRAIM</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One of the tribes in the Northern Kingdom, which is often used to name the entire nation of Israel in the book of Hosea.</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