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Zilla Slab SemiBold"/>
      <p:bold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font" Target="fonts/ZillaSlab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82b44c3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82b44c3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d7cc1cc2a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5d7cc1cc2a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582b44c3b7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582b44c3b7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582b44c3b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582b44c3b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82b44c3b7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82b44c3b7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82b44c3b7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82b44c3b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5d7cc1cc2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5d7cc1cc2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582b44c3b7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582b44c3b7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5d7cc1cc2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5d7cc1cc2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5fc4c8c1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5fc4c8c1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5fc4c8c15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5fc4c8c15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61783357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61783357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112" name="Shape 112"/>
        <p:cNvGrpSpPr/>
        <p:nvPr/>
      </p:nvGrpSpPr>
      <p:grpSpPr>
        <a:xfrm>
          <a:off x="0" y="0"/>
          <a:ext cx="0" cy="0"/>
          <a:chOff x="0" y="0"/>
          <a:chExt cx="0" cy="0"/>
        </a:xfrm>
      </p:grpSpPr>
      <p:sp>
        <p:nvSpPr>
          <p:cNvPr id="113" name="Google Shape;113;p22"/>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Medium"/>
                <a:ea typeface="Montserrat Medium"/>
                <a:cs typeface="Montserrat Medium"/>
                <a:sym typeface="Montserrat Medium"/>
              </a:rPr>
              <a:t>Here’s a place to share something longer such as a quote, or a statement or paragraph.</a:t>
            </a:r>
            <a:endParaRPr sz="2600">
              <a:solidFill>
                <a:schemeClr val="dk1"/>
              </a:solidFill>
              <a:latin typeface="Montserrat Medium"/>
              <a:ea typeface="Montserrat Medium"/>
              <a:cs typeface="Montserrat Medium"/>
              <a:sym typeface="Montserrat Medium"/>
            </a:endParaRPr>
          </a:p>
        </p:txBody>
      </p:sp>
      <p:sp>
        <p:nvSpPr>
          <p:cNvPr id="114" name="Google Shape;114;p22"/>
          <p:cNvSpPr/>
          <p:nvPr/>
        </p:nvSpPr>
        <p:spPr>
          <a:xfrm>
            <a:off x="0" y="0"/>
            <a:ext cx="890400" cy="5143500"/>
          </a:xfrm>
          <a:prstGeom prst="rect">
            <a:avLst/>
          </a:prstGeom>
          <a:solidFill>
            <a:srgbClr val="4E72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 name="Google Shape;115;p22"/>
          <p:cNvSpPr txBox="1"/>
          <p:nvPr/>
        </p:nvSpPr>
        <p:spPr>
          <a:xfrm rot="-5400000">
            <a:off x="-2145375" y="2136150"/>
            <a:ext cx="5146500" cy="868200"/>
          </a:xfrm>
          <a:prstGeom prst="rect">
            <a:avLst/>
          </a:prstGeom>
          <a:solidFill>
            <a:srgbClr val="77A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3"/>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21" name="Google Shape;121;p23"/>
          <p:cNvSpPr txBox="1"/>
          <p:nvPr>
            <p:ph type="ctrTitle"/>
          </p:nvPr>
        </p:nvSpPr>
        <p:spPr>
          <a:xfrm>
            <a:off x="311700" y="7051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t/>
            </a:r>
            <a:endParaRPr sz="3600">
              <a:solidFill>
                <a:schemeClr val="lt1"/>
              </a:solidFill>
              <a:latin typeface="Zilla Slab SemiBold"/>
              <a:ea typeface="Zilla Slab SemiBold"/>
              <a:cs typeface="Zilla Slab SemiBold"/>
              <a:sym typeface="Zilla Slab SemiBold"/>
            </a:endParaRPr>
          </a:p>
        </p:txBody>
      </p:sp>
      <p:sp>
        <p:nvSpPr>
          <p:cNvPr id="122" name="Google Shape;122;p23"/>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first of three statements here.</a:t>
            </a:r>
            <a:endParaRPr sz="2000">
              <a:solidFill>
                <a:schemeClr val="dk1"/>
              </a:solidFill>
              <a:latin typeface="Montserrat Medium"/>
              <a:ea typeface="Montserrat Medium"/>
              <a:cs typeface="Montserrat Medium"/>
              <a:sym typeface="Montserrat Medium"/>
            </a:endParaRPr>
          </a:p>
        </p:txBody>
      </p:sp>
      <p:sp>
        <p:nvSpPr>
          <p:cNvPr id="123" name="Google Shape;123;p23"/>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24" name="Google Shape;124;p23"/>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25" name="Google Shape;125;p23"/>
          <p:cNvCxnSpPr/>
          <p:nvPr/>
        </p:nvCxnSpPr>
        <p:spPr>
          <a:xfrm>
            <a:off x="3081150" y="1238050"/>
            <a:ext cx="0" cy="3468600"/>
          </a:xfrm>
          <a:prstGeom prst="straightConnector1">
            <a:avLst/>
          </a:prstGeom>
          <a:noFill/>
          <a:ln cap="flat" cmpd="sng" w="9525">
            <a:solidFill>
              <a:srgbClr val="4E72B8"/>
            </a:solidFill>
            <a:prstDash val="solid"/>
            <a:round/>
            <a:headEnd len="med" w="med" type="none"/>
            <a:tailEnd len="med" w="med" type="none"/>
          </a:ln>
        </p:spPr>
      </p:cxnSp>
      <p:cxnSp>
        <p:nvCxnSpPr>
          <p:cNvPr id="126" name="Google Shape;126;p23"/>
          <p:cNvCxnSpPr/>
          <p:nvPr/>
        </p:nvCxnSpPr>
        <p:spPr>
          <a:xfrm>
            <a:off x="5989225" y="1238050"/>
            <a:ext cx="0" cy="3468600"/>
          </a:xfrm>
          <a:prstGeom prst="straightConnector1">
            <a:avLst/>
          </a:prstGeom>
          <a:noFill/>
          <a:ln cap="flat" cmpd="sng" w="9525">
            <a:solidFill>
              <a:srgbClr val="4E72B8"/>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solidFill>
      </p:bgPr>
    </p:bg>
    <p:spTree>
      <p:nvGrpSpPr>
        <p:cNvPr id="130" name="Shape 130"/>
        <p:cNvGrpSpPr/>
        <p:nvPr/>
      </p:nvGrpSpPr>
      <p:grpSpPr>
        <a:xfrm>
          <a:off x="0" y="0"/>
          <a:ext cx="0" cy="0"/>
          <a:chOff x="0" y="0"/>
          <a:chExt cx="0" cy="0"/>
        </a:xfrm>
      </p:grpSpPr>
      <p:pic>
        <p:nvPicPr>
          <p:cNvPr id="131" name="Google Shape;131;p24"/>
          <p:cNvPicPr preferRelativeResize="0"/>
          <p:nvPr>
            <p:ph idx="2" type="pic"/>
          </p:nvPr>
        </p:nvPicPr>
        <p:blipFill rotWithShape="1">
          <a:blip r:embed="rId3">
            <a:alphaModFix/>
          </a:blip>
          <a:srcRect b="0" l="11028" r="11028" t="0"/>
          <a:stretch/>
        </p:blipFill>
        <p:spPr>
          <a:xfrm>
            <a:off x="571050" y="556800"/>
            <a:ext cx="3407099" cy="4029898"/>
          </a:xfrm>
          <a:prstGeom prst="rect">
            <a:avLst/>
          </a:prstGeom>
          <a:noFill/>
          <a:ln>
            <a:noFill/>
          </a:ln>
        </p:spPr>
      </p:pic>
      <p:sp>
        <p:nvSpPr>
          <p:cNvPr id="132" name="Google Shape;132;p24"/>
          <p:cNvSpPr txBox="1"/>
          <p:nvPr/>
        </p:nvSpPr>
        <p:spPr>
          <a:xfrm>
            <a:off x="4264975" y="1465750"/>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rgbClr val="FFFFFF"/>
                </a:solidFill>
                <a:latin typeface="Montserrat Medium"/>
                <a:ea typeface="Montserrat Medium"/>
                <a:cs typeface="Montserrat Medium"/>
                <a:sym typeface="Montserrat Medium"/>
              </a:rPr>
              <a:t>The photo to the left is a placeholder. You can replace the photo on the side and add your text here.</a:t>
            </a:r>
            <a:endParaRPr sz="2600">
              <a:solidFill>
                <a:srgbClr val="FFFFFF"/>
              </a:solidFill>
              <a:latin typeface="Montserrat Medium"/>
              <a:ea typeface="Montserrat Medium"/>
              <a:cs typeface="Montserrat Medium"/>
              <a:sym typeface="Montserrat Medium"/>
            </a:endParaRPr>
          </a:p>
        </p:txBody>
      </p:sp>
      <p:sp>
        <p:nvSpPr>
          <p:cNvPr id="133" name="Google Shape;133;p24"/>
          <p:cNvSpPr txBox="1"/>
          <p:nvPr/>
        </p:nvSpPr>
        <p:spPr>
          <a:xfrm>
            <a:off x="4251925" y="27882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(Optional slide template)</a:t>
            </a:r>
            <a:endParaRPr sz="2600">
              <a:solidFill>
                <a:srgbClr val="FFFFFF"/>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PHOTO CAPTION HERE</a:t>
            </a:r>
            <a:endParaRPr sz="2600">
              <a:solidFill>
                <a:srgbClr val="FFFFFF"/>
              </a:solidFill>
              <a:latin typeface="Zilla Slab SemiBold"/>
              <a:ea typeface="Zilla Slab SemiBold"/>
              <a:cs typeface="Zilla Slab SemiBold"/>
              <a:sym typeface="Zilla Slab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0" l="0" r="0" t="38983"/>
          <a:stretch/>
        </p:blipFill>
        <p:spPr>
          <a:xfrm>
            <a:off x="0" y="0"/>
            <a:ext cx="9144003" cy="5143502"/>
          </a:xfrm>
          <a:prstGeom prst="rect">
            <a:avLst/>
          </a:prstGeom>
          <a:noFill/>
          <a:ln>
            <a:noFill/>
          </a:ln>
        </p:spPr>
      </p:pic>
      <p:sp>
        <p:nvSpPr>
          <p:cNvPr id="62" name="Google Shape;62;p14"/>
          <p:cNvSpPr txBox="1"/>
          <p:nvPr/>
        </p:nvSpPr>
        <p:spPr>
          <a:xfrm>
            <a:off x="5334275" y="554225"/>
            <a:ext cx="39042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LESSON 4.3</a:t>
            </a:r>
            <a:endParaRPr sz="2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CHRISTMAS </a:t>
            </a:r>
            <a:r>
              <a:rPr lang="en" sz="2600">
                <a:solidFill>
                  <a:schemeClr val="lt1"/>
                </a:solidFill>
                <a:latin typeface="Zilla Slab SemiBold"/>
                <a:ea typeface="Zilla Slab SemiBold"/>
                <a:cs typeface="Zilla Slab SemiBold"/>
                <a:sym typeface="Zilla Slab SemiBold"/>
              </a:rPr>
              <a:t>GENEALOGY</a:t>
            </a:r>
            <a:endParaRPr sz="2600">
              <a:solidFill>
                <a:schemeClr val="lt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68" name="Google Shape;68;p15"/>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69" name="Google Shape;69;p15"/>
          <p:cNvSpPr txBox="1"/>
          <p:nvPr/>
        </p:nvSpPr>
        <p:spPr>
          <a:xfrm>
            <a:off x="419850" y="1461400"/>
            <a:ext cx="83043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400">
                <a:solidFill>
                  <a:schemeClr val="dk1"/>
                </a:solidFill>
                <a:latin typeface="Montserrat Medium"/>
                <a:ea typeface="Montserrat Medium"/>
                <a:cs typeface="Montserrat Medium"/>
                <a:sym typeface="Montserrat Medium"/>
              </a:rPr>
              <a:t>Some think God only uses “the best Christians” to do His will. They fear their past decisions will eliminate them from God using them in the future.</a:t>
            </a:r>
            <a:endParaRPr sz="24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75" name="Google Shape;75;p16"/>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76" name="Google Shape;76;p16"/>
          <p:cNvSpPr txBox="1"/>
          <p:nvPr/>
        </p:nvSpPr>
        <p:spPr>
          <a:xfrm>
            <a:off x="511950" y="1246400"/>
            <a:ext cx="8120100" cy="3389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400">
                <a:solidFill>
                  <a:schemeClr val="dk1"/>
                </a:solidFill>
                <a:latin typeface="Montserrat Medium"/>
                <a:ea typeface="Montserrat Medium"/>
                <a:cs typeface="Montserrat Medium"/>
                <a:sym typeface="Montserrat Medium"/>
              </a:rPr>
              <a:t>God’s will is never thwarted by man! He is the Creator of all things, the one true God—all-powerful, all-knowing, just and loving. He can use anyone to accomplish His will; just look at Tamar, Rahab, Ruth, Bathsheba and Mary. If you follow God and submit to His plans, you might be surprised at the ways He uses you for His glory.</a:t>
            </a:r>
            <a:endParaRPr sz="24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80" name="Shape 80"/>
        <p:cNvGrpSpPr/>
        <p:nvPr/>
      </p:nvGrpSpPr>
      <p:grpSpPr>
        <a:xfrm>
          <a:off x="0" y="0"/>
          <a:ext cx="0" cy="0"/>
          <a:chOff x="0" y="0"/>
          <a:chExt cx="0" cy="0"/>
        </a:xfrm>
      </p:grpSpPr>
      <p:sp>
        <p:nvSpPr>
          <p:cNvPr id="81" name="Google Shape;81;p17"/>
          <p:cNvSpPr txBox="1"/>
          <p:nvPr/>
        </p:nvSpPr>
        <p:spPr>
          <a:xfrm>
            <a:off x="1330275" y="591900"/>
            <a:ext cx="74376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God can use </a:t>
            </a:r>
            <a:r>
              <a:rPr b="1" lang="en" sz="2600">
                <a:solidFill>
                  <a:schemeClr val="dk1"/>
                </a:solidFill>
                <a:latin typeface="Montserrat"/>
                <a:ea typeface="Montserrat"/>
                <a:cs typeface="Montserrat"/>
                <a:sym typeface="Montserrat"/>
              </a:rPr>
              <a:t>anyone</a:t>
            </a:r>
            <a:r>
              <a:rPr lang="en" sz="2600">
                <a:solidFill>
                  <a:schemeClr val="dk1"/>
                </a:solidFill>
                <a:latin typeface="Montserrat Medium"/>
                <a:ea typeface="Montserrat Medium"/>
                <a:cs typeface="Montserrat Medium"/>
                <a:sym typeface="Montserrat Medium"/>
              </a:rPr>
              <a:t> to accomplish His will. He can do great things in and through my life when I put my faith in Jesus and believe God’s words are true.</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82" name="Google Shape;82;p17"/>
          <p:cNvSpPr/>
          <p:nvPr/>
        </p:nvSpPr>
        <p:spPr>
          <a:xfrm>
            <a:off x="0" y="0"/>
            <a:ext cx="890400" cy="5143500"/>
          </a:xfrm>
          <a:prstGeom prst="rect">
            <a:avLst/>
          </a:prstGeom>
          <a:solidFill>
            <a:srgbClr val="77A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77A2D6"/>
              </a:highlight>
            </a:endParaRPr>
          </a:p>
        </p:txBody>
      </p:sp>
      <p:sp>
        <p:nvSpPr>
          <p:cNvPr id="83" name="Google Shape;83;p17"/>
          <p:cNvSpPr txBox="1"/>
          <p:nvPr/>
        </p:nvSpPr>
        <p:spPr>
          <a:xfrm rot="-5400000">
            <a:off x="-2128050" y="2137650"/>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IDENTITY INSIGHT</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8"/>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89" name="Google Shape;89;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GENEALOGY</a:t>
            </a:r>
            <a:endParaRPr sz="3600">
              <a:solidFill>
                <a:schemeClr val="lt1"/>
              </a:solidFill>
              <a:latin typeface="Zilla Slab SemiBold"/>
              <a:ea typeface="Zilla Slab SemiBold"/>
              <a:cs typeface="Zilla Slab SemiBold"/>
              <a:sym typeface="Zilla Slab SemiBold"/>
            </a:endParaRPr>
          </a:p>
        </p:txBody>
      </p:sp>
      <p:sp>
        <p:nvSpPr>
          <p:cNvPr id="90" name="Google Shape;90;p18"/>
          <p:cNvSpPr txBox="1"/>
          <p:nvPr/>
        </p:nvSpPr>
        <p:spPr>
          <a:xfrm>
            <a:off x="617200" y="1529825"/>
            <a:ext cx="7971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A record or account of the ancestry and descent of a person, family, group, etc.</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9"/>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96" name="Google Shape;96;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LEVIRATE MARRIAGE</a:t>
            </a:r>
            <a:endParaRPr sz="3600">
              <a:solidFill>
                <a:schemeClr val="lt1"/>
              </a:solidFill>
              <a:latin typeface="Zilla Slab SemiBold"/>
              <a:ea typeface="Zilla Slab SemiBold"/>
              <a:cs typeface="Zilla Slab SemiBold"/>
              <a:sym typeface="Zilla Slab SemiBold"/>
            </a:endParaRPr>
          </a:p>
        </p:txBody>
      </p:sp>
      <p:sp>
        <p:nvSpPr>
          <p:cNvPr id="97" name="Google Shape;97;p19"/>
          <p:cNvSpPr txBox="1"/>
          <p:nvPr/>
        </p:nvSpPr>
        <p:spPr>
          <a:xfrm>
            <a:off x="617200" y="1529825"/>
            <a:ext cx="7971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An ancient, God-ordained practice in Israel in which the nearest male relative of a man who died would marry and impregnate the widow, producing an heir for the deceased. This not only provided the widow with a child to care for her in her old age but honored the deceased husband, as well.</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0"/>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03" name="Google Shape;103;p20"/>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KINSMAN-REDEEMER</a:t>
            </a:r>
            <a:endParaRPr sz="3600">
              <a:solidFill>
                <a:schemeClr val="lt1"/>
              </a:solidFill>
              <a:latin typeface="Zilla Slab SemiBold"/>
              <a:ea typeface="Zilla Slab SemiBold"/>
              <a:cs typeface="Zilla Slab SemiBold"/>
              <a:sym typeface="Zilla Slab SemiBold"/>
            </a:endParaRPr>
          </a:p>
        </p:txBody>
      </p:sp>
      <p:sp>
        <p:nvSpPr>
          <p:cNvPr id="104" name="Google Shape;104;p20"/>
          <p:cNvSpPr txBox="1"/>
          <p:nvPr/>
        </p:nvSpPr>
        <p:spPr>
          <a:xfrm>
            <a:off x="617200" y="1529825"/>
            <a:ext cx="7971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Male relative who had the responsibility/privilege of protecting, avenging, rescuing or saving a person in need. In the case of a widow, he would also need to perform the obligations of levirate marriage.</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