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Zilla Slab SemiBold"/>
      <p:bold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ZillaSlabSemiBold-bold.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f55e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f55e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1789bd6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1789bd6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d7da442a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d7da442a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588f55efa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588f55efa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88f55efa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88f55efa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f55efa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f55efa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da442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da442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588f55efa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588f55efa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588f55efa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588f55efa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d7da442a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5d7da442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fc4fa0b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fc4fa0b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fc4fa0b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5fc4fa0b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fc4fa0b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fc4fa0b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19" name="Shape 119"/>
        <p:cNvGrpSpPr/>
        <p:nvPr/>
      </p:nvGrpSpPr>
      <p:grpSpPr>
        <a:xfrm>
          <a:off x="0" y="0"/>
          <a:ext cx="0" cy="0"/>
          <a:chOff x="0" y="0"/>
          <a:chExt cx="0" cy="0"/>
        </a:xfrm>
      </p:grpSpPr>
      <p:sp>
        <p:nvSpPr>
          <p:cNvPr id="120" name="Google Shape;120;p23"/>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a statement or paragraph.</a:t>
            </a:r>
            <a:endParaRPr sz="2600">
              <a:solidFill>
                <a:schemeClr val="dk1"/>
              </a:solidFill>
              <a:latin typeface="Montserrat Medium"/>
              <a:ea typeface="Montserrat Medium"/>
              <a:cs typeface="Montserrat Medium"/>
              <a:sym typeface="Montserrat Medium"/>
            </a:endParaRPr>
          </a:p>
        </p:txBody>
      </p:sp>
      <p:sp>
        <p:nvSpPr>
          <p:cNvPr id="121" name="Google Shape;121;p23"/>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23"/>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4"/>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8" name="Google Shape;128;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29" name="Google Shape;129;p24"/>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30" name="Google Shape;130;p24"/>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31" name="Google Shape;131;p24"/>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32" name="Google Shape;132;p24"/>
          <p:cNvCxnSpPr/>
          <p:nvPr/>
        </p:nvCxnSpPr>
        <p:spPr>
          <a:xfrm>
            <a:off x="3081150" y="1238050"/>
            <a:ext cx="0" cy="3468600"/>
          </a:xfrm>
          <a:prstGeom prst="straightConnector1">
            <a:avLst/>
          </a:prstGeom>
          <a:noFill/>
          <a:ln cap="flat" cmpd="sng" w="9525">
            <a:solidFill>
              <a:srgbClr val="0D9A68"/>
            </a:solidFill>
            <a:prstDash val="solid"/>
            <a:round/>
            <a:headEnd len="med" w="med" type="none"/>
            <a:tailEnd len="med" w="med" type="none"/>
          </a:ln>
        </p:spPr>
      </p:cxnSp>
      <p:cxnSp>
        <p:nvCxnSpPr>
          <p:cNvPr id="133" name="Google Shape;133;p24"/>
          <p:cNvCxnSpPr/>
          <p:nvPr/>
        </p:nvCxnSpPr>
        <p:spPr>
          <a:xfrm>
            <a:off x="5989225" y="1238050"/>
            <a:ext cx="0" cy="3468600"/>
          </a:xfrm>
          <a:prstGeom prst="straightConnector1">
            <a:avLst/>
          </a:prstGeom>
          <a:noFill/>
          <a:ln cap="flat" cmpd="sng" w="9525">
            <a:solidFill>
              <a:srgbClr val="0D9A68"/>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solidFill>
      </p:bgPr>
    </p:bg>
    <p:spTree>
      <p:nvGrpSpPr>
        <p:cNvPr id="137" name="Shape 137"/>
        <p:cNvGrpSpPr/>
        <p:nvPr/>
      </p:nvGrpSpPr>
      <p:grpSpPr>
        <a:xfrm>
          <a:off x="0" y="0"/>
          <a:ext cx="0" cy="0"/>
          <a:chOff x="0" y="0"/>
          <a:chExt cx="0" cy="0"/>
        </a:xfrm>
      </p:grpSpPr>
      <p:sp>
        <p:nvSpPr>
          <p:cNvPr id="138" name="Google Shape;138;p25"/>
          <p:cNvSpPr txBox="1"/>
          <p:nvPr/>
        </p:nvSpPr>
        <p:spPr>
          <a:xfrm>
            <a:off x="4251925" y="3421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(Optional slide template)</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PHOTO CAPTION HERE</a:t>
            </a:r>
            <a:endParaRPr sz="2600">
              <a:solidFill>
                <a:schemeClr val="lt1"/>
              </a:solidFill>
              <a:latin typeface="Zilla Slab SemiBold"/>
              <a:ea typeface="Zilla Slab SemiBold"/>
              <a:cs typeface="Zilla Slab SemiBold"/>
              <a:sym typeface="Zilla Slab SemiBold"/>
            </a:endParaRPr>
          </a:p>
        </p:txBody>
      </p:sp>
      <p:sp>
        <p:nvSpPr>
          <p:cNvPr id="139" name="Google Shape;139;p25"/>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solidFill>
                  <a:schemeClr val="lt1"/>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chemeClr val="lt1"/>
              </a:solidFill>
              <a:latin typeface="Montserrat Medium"/>
              <a:ea typeface="Montserrat Medium"/>
              <a:cs typeface="Montserrat Medium"/>
              <a:sym typeface="Montserrat Medium"/>
            </a:endParaRPr>
          </a:p>
        </p:txBody>
      </p:sp>
      <p:pic>
        <p:nvPicPr>
          <p:cNvPr id="140" name="Google Shape;140;p25"/>
          <p:cNvPicPr preferRelativeResize="0"/>
          <p:nvPr/>
        </p:nvPicPr>
        <p:blipFill rotWithShape="1">
          <a:blip r:embed="rId3">
            <a:alphaModFix/>
          </a:blip>
          <a:srcRect b="0" l="9435" r="9435" t="0"/>
          <a:stretch/>
        </p:blipFill>
        <p:spPr>
          <a:xfrm>
            <a:off x="577551" y="571475"/>
            <a:ext cx="3407099" cy="400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315" l="0" r="0" t="40606"/>
          <a:stretch/>
        </p:blipFill>
        <p:spPr>
          <a:xfrm flipH="1">
            <a:off x="0" y="0"/>
            <a:ext cx="9144002"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4.4</a:t>
            </a:r>
            <a:endParaRPr sz="2600">
              <a:solidFill>
                <a:schemeClr val="dk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JOHN THE BAPTIST</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68" name="Google Shape;68;p1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69" name="Google Shape;69;p15"/>
          <p:cNvSpPr txBox="1"/>
          <p:nvPr/>
        </p:nvSpPr>
        <p:spPr>
          <a:xfrm>
            <a:off x="792000" y="1474850"/>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latin typeface="Montserrat Medium"/>
                <a:ea typeface="Montserrat Medium"/>
                <a:cs typeface="Montserrat Medium"/>
                <a:sym typeface="Montserrat Medium"/>
              </a:rPr>
              <a:t>Some believe they are responsible for making sure the people in their lives come to know Christ. They think that if someone rejects the Gospel, it’s their fault.</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75" name="Google Shape;75;p1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76" name="Google Shape;76;p16"/>
          <p:cNvSpPr txBox="1"/>
          <p:nvPr/>
        </p:nvSpPr>
        <p:spPr>
          <a:xfrm>
            <a:off x="450150" y="1286725"/>
            <a:ext cx="82506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latin typeface="Montserrat Medium"/>
                <a:ea typeface="Montserrat Medium"/>
                <a:cs typeface="Montserrat Medium"/>
                <a:sym typeface="Montserrat Medium"/>
              </a:rPr>
              <a:t>While Christians are commanded to share the Gospel, we aren’t responsible for saving anyone! The power to save souls comes from God alone. Even John the Baptist, the greatest of all men, could not offer salvation. Salvation comes from Jesus Christ alone.</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80" name="Shape 80"/>
        <p:cNvGrpSpPr/>
        <p:nvPr/>
      </p:nvGrpSpPr>
      <p:grpSpPr>
        <a:xfrm>
          <a:off x="0" y="0"/>
          <a:ext cx="0" cy="0"/>
          <a:chOff x="0" y="0"/>
          <a:chExt cx="0" cy="0"/>
        </a:xfrm>
      </p:grpSpPr>
      <p:sp>
        <p:nvSpPr>
          <p:cNvPr id="81" name="Google Shape;81;p17"/>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 has given me a new identity in Jesus Christ. My purpose is to point people to the Savior, glorifying God as a witness to what He has done in my life.</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82" name="Google Shape;82;p17"/>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7"/>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89" name="Google Shape;89;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GENTILE</a:t>
            </a:r>
            <a:endParaRPr sz="3600">
              <a:solidFill>
                <a:schemeClr val="lt1"/>
              </a:solidFill>
              <a:latin typeface="Zilla Slab SemiBold"/>
              <a:ea typeface="Zilla Slab SemiBold"/>
              <a:cs typeface="Zilla Slab SemiBold"/>
              <a:sym typeface="Zilla Slab SemiBold"/>
            </a:endParaRPr>
          </a:p>
        </p:txBody>
      </p:sp>
      <p:sp>
        <p:nvSpPr>
          <p:cNvPr id="90" name="Google Shape;90;p18"/>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Non-Jewish people.</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6" name="Google Shape;96;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WITNESS</a:t>
            </a:r>
            <a:endParaRPr sz="3600">
              <a:solidFill>
                <a:schemeClr val="lt1"/>
              </a:solidFill>
              <a:latin typeface="Zilla Slab SemiBold"/>
              <a:ea typeface="Zilla Slab SemiBold"/>
              <a:cs typeface="Zilla Slab SemiBold"/>
              <a:sym typeface="Zilla Slab SemiBold"/>
            </a:endParaRPr>
          </a:p>
        </p:txBody>
      </p:sp>
      <p:sp>
        <p:nvSpPr>
          <p:cNvPr id="97" name="Google Shape;97;p19"/>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Sharing what one has seen, heard or experienced.</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03" name="Google Shape;103;p20"/>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THE LIGHT</a:t>
            </a:r>
            <a:endParaRPr sz="3600">
              <a:solidFill>
                <a:schemeClr val="lt1"/>
              </a:solidFill>
              <a:latin typeface="Zilla Slab SemiBold"/>
              <a:ea typeface="Zilla Slab SemiBold"/>
              <a:cs typeface="Zilla Slab SemiBold"/>
              <a:sym typeface="Zilla Slab SemiBold"/>
            </a:endParaRPr>
          </a:p>
        </p:txBody>
      </p:sp>
      <p:sp>
        <p:nvSpPr>
          <p:cNvPr id="104" name="Google Shape;104;p20"/>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Often employed as a symbol of God’s kingdom and work versus evil and darkness; God’s character is light; Jesus is the Light.</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10" name="Google Shape;110;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ELIJAH</a:t>
            </a:r>
            <a:endParaRPr sz="3600">
              <a:solidFill>
                <a:schemeClr val="lt1"/>
              </a:solidFill>
              <a:latin typeface="Zilla Slab SemiBold"/>
              <a:ea typeface="Zilla Slab SemiBold"/>
              <a:cs typeface="Zilla Slab SemiBold"/>
              <a:sym typeface="Zilla Slab SemiBold"/>
            </a:endParaRPr>
          </a:p>
        </p:txBody>
      </p:sp>
      <p:sp>
        <p:nvSpPr>
          <p:cNvPr id="111" name="Google Shape;111;p21"/>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An Old Testament prophet who never died; Jesus said John the Baptist fulfilled the prophecy about Elijah’s return.</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