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Zilla Slab SemiBold"/>
      <p:bold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ZillaSlabSemiBold-bold.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3d0538a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3d0538a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3d0538a4b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3d0538a4b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80d4b8c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80d4b8c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80d4b8c6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80d4b8c6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80d4b8c6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80d4b8c6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e8832f39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e8832f39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60369733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60369733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53d0538a4b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53d0538a4b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53d0538a4b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53d0538a4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53d0538a4b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53d0538a4b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3d0538a4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3d0538a4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3d0538a4b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3d0538a4b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e01b5f3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e01b5f3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e01b5f38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e01b5f38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3d0538a4b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3d0538a4b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3d0538a4b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3d0538a4b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3d0538a4b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3d0538a4b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e8832f39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e8832f39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CHRIST</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nvSpPr>
        <p:spPr>
          <a:xfrm>
            <a:off x="416550" y="1346100"/>
            <a:ext cx="83109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Greek word for Messiah.</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RABBI</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nvSpPr>
        <p:spPr>
          <a:xfrm>
            <a:off x="930625" y="1285375"/>
            <a:ext cx="7560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3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300">
                <a:solidFill>
                  <a:schemeClr val="dk1"/>
                </a:solidFill>
                <a:latin typeface="Montserrat Medium"/>
                <a:ea typeface="Montserrat Medium"/>
                <a:cs typeface="Montserrat Medium"/>
                <a:sym typeface="Montserrat Medium"/>
              </a:rPr>
              <a:t>term of respect for a Jewish teacher or master; one others would learn from and follow</a:t>
            </a:r>
            <a:endParaRPr sz="23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34" name="Google Shape;134;p24"/>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TAX COLLECTOR</a:t>
            </a:r>
            <a:endParaRPr sz="3600">
              <a:solidFill>
                <a:schemeClr val="lt1"/>
              </a:solidFill>
              <a:latin typeface="Zilla Slab SemiBold"/>
              <a:ea typeface="Zilla Slab SemiBold"/>
              <a:cs typeface="Zilla Slab SemiBold"/>
              <a:sym typeface="Zilla Slab SemiBold"/>
            </a:endParaRPr>
          </a:p>
        </p:txBody>
      </p:sp>
      <p:sp>
        <p:nvSpPr>
          <p:cNvPr id="135" name="Google Shape;135;p24"/>
          <p:cNvSpPr txBox="1"/>
          <p:nvPr/>
        </p:nvSpPr>
        <p:spPr>
          <a:xfrm>
            <a:off x="792000" y="1692675"/>
            <a:ext cx="7560000" cy="2180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A Jew hired by the Romans to collect taxes and despised for their greed, over-charging of taxes and “sinner” status.</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41" name="Google Shape;141;p25"/>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GREEKS</a:t>
            </a:r>
            <a:endParaRPr sz="3600">
              <a:solidFill>
                <a:schemeClr val="lt1"/>
              </a:solidFill>
              <a:latin typeface="Zilla Slab SemiBold"/>
              <a:ea typeface="Zilla Slab SemiBold"/>
              <a:cs typeface="Zilla Slab SemiBold"/>
              <a:sym typeface="Zilla Slab SemiBold"/>
            </a:endParaRPr>
          </a:p>
        </p:txBody>
      </p:sp>
      <p:sp>
        <p:nvSpPr>
          <p:cNvPr id="142" name="Google Shape;142;p25"/>
          <p:cNvSpPr txBox="1"/>
          <p:nvPr/>
        </p:nvSpPr>
        <p:spPr>
          <a:xfrm>
            <a:off x="964200" y="1433400"/>
            <a:ext cx="7560000" cy="227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500">
                <a:solidFill>
                  <a:schemeClr val="dk1"/>
                </a:solidFill>
                <a:latin typeface="Montserrat Medium"/>
                <a:ea typeface="Montserrat Medium"/>
                <a:cs typeface="Montserrat Medium"/>
                <a:sym typeface="Montserrat Medium"/>
              </a:rPr>
              <a:t>People of Hellenistic descent or those who spoke Greek and were sometimes categorized as gentiles.</a:t>
            </a:r>
            <a:endParaRPr sz="25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5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6"/>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48" name="Google Shape;148;p26"/>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APOSTLE</a:t>
            </a:r>
            <a:endParaRPr sz="3600">
              <a:solidFill>
                <a:schemeClr val="lt1"/>
              </a:solidFill>
              <a:latin typeface="Zilla Slab SemiBold"/>
              <a:ea typeface="Zilla Slab SemiBold"/>
              <a:cs typeface="Zilla Slab SemiBold"/>
              <a:sym typeface="Zilla Slab SemiBold"/>
            </a:endParaRPr>
          </a:p>
        </p:txBody>
      </p:sp>
      <p:sp>
        <p:nvSpPr>
          <p:cNvPr id="149" name="Google Shape;149;p26"/>
          <p:cNvSpPr txBox="1"/>
          <p:nvPr/>
        </p:nvSpPr>
        <p:spPr>
          <a:xfrm>
            <a:off x="964200" y="1433400"/>
            <a:ext cx="7560000" cy="227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500">
                <a:solidFill>
                  <a:schemeClr val="dk1"/>
                </a:solidFill>
                <a:latin typeface="Montserrat Medium"/>
                <a:ea typeface="Montserrat Medium"/>
                <a:cs typeface="Montserrat Medium"/>
                <a:sym typeface="Montserrat Medium"/>
              </a:rPr>
              <a:t>Greek for “messenger, one who is sent out”; refers to the Twelve, but could refer to others.</a:t>
            </a:r>
            <a:endParaRPr sz="25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5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157" name="Shape 157"/>
        <p:cNvGrpSpPr/>
        <p:nvPr/>
      </p:nvGrpSpPr>
      <p:grpSpPr>
        <a:xfrm>
          <a:off x="0" y="0"/>
          <a:ext cx="0" cy="0"/>
          <a:chOff x="0" y="0"/>
          <a:chExt cx="0" cy="0"/>
        </a:xfrm>
      </p:grpSpPr>
      <p:sp>
        <p:nvSpPr>
          <p:cNvPr id="158" name="Google Shape;158;p28"/>
          <p:cNvSpPr/>
          <p:nvPr/>
        </p:nvSpPr>
        <p:spPr>
          <a:xfrm>
            <a:off x="0" y="0"/>
            <a:ext cx="890400" cy="5143500"/>
          </a:xfrm>
          <a:prstGeom prst="rect">
            <a:avLst/>
          </a:prstGeom>
          <a:solidFill>
            <a:srgbClr val="A694C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8"/>
          <p:cNvSpPr txBox="1"/>
          <p:nvPr/>
        </p:nvSpPr>
        <p:spPr>
          <a:xfrm rot="-5400000">
            <a:off x="-2145375" y="21361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
        <p:nvSpPr>
          <p:cNvPr id="160" name="Google Shape;160;p28"/>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000000"/>
                </a:solidFill>
                <a:latin typeface="Montserrat Medium"/>
                <a:ea typeface="Montserrat Medium"/>
                <a:cs typeface="Montserrat Medium"/>
                <a:sym typeface="Montserrat Medium"/>
              </a:rPr>
              <a:t>Here’s a place to share something longer such as a quote, a statement or paragraph.</a:t>
            </a:r>
            <a:endParaRPr sz="2800">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9"/>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66" name="Google Shape;166;p2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67" name="Google Shape;167;p29"/>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Text goes here, but font doesn’t change.</a:t>
            </a:r>
            <a:endParaRPr sz="2000">
              <a:solidFill>
                <a:schemeClr val="dk1"/>
              </a:solidFill>
              <a:latin typeface="Montserrat Medium"/>
              <a:ea typeface="Montserrat Medium"/>
              <a:cs typeface="Montserrat Medium"/>
              <a:sym typeface="Montserrat Medium"/>
            </a:endParaRPr>
          </a:p>
        </p:txBody>
      </p:sp>
      <p:sp>
        <p:nvSpPr>
          <p:cNvPr id="168" name="Google Shape;168;p29"/>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69" name="Google Shape;169;p29"/>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70" name="Google Shape;170;p29"/>
          <p:cNvCxnSpPr/>
          <p:nvPr/>
        </p:nvCxnSpPr>
        <p:spPr>
          <a:xfrm>
            <a:off x="3081150" y="1238050"/>
            <a:ext cx="0" cy="3468600"/>
          </a:xfrm>
          <a:prstGeom prst="straightConnector1">
            <a:avLst/>
          </a:prstGeom>
          <a:noFill/>
          <a:ln cap="flat" cmpd="sng" w="9525">
            <a:solidFill>
              <a:srgbClr val="A694C7"/>
            </a:solidFill>
            <a:prstDash val="solid"/>
            <a:round/>
            <a:headEnd len="med" w="med" type="none"/>
            <a:tailEnd len="med" w="med" type="none"/>
          </a:ln>
        </p:spPr>
      </p:cxnSp>
      <p:cxnSp>
        <p:nvCxnSpPr>
          <p:cNvPr id="171" name="Google Shape;171;p29"/>
          <p:cNvCxnSpPr/>
          <p:nvPr/>
        </p:nvCxnSpPr>
        <p:spPr>
          <a:xfrm>
            <a:off x="5989225" y="1238050"/>
            <a:ext cx="0" cy="3468600"/>
          </a:xfrm>
          <a:prstGeom prst="straightConnector1">
            <a:avLst/>
          </a:prstGeom>
          <a:noFill/>
          <a:ln cap="flat" cmpd="sng" w="9525">
            <a:solidFill>
              <a:srgbClr val="A694C7"/>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94C7"/>
        </a:solidFill>
      </p:bgPr>
    </p:bg>
    <p:spTree>
      <p:nvGrpSpPr>
        <p:cNvPr id="175" name="Shape 175"/>
        <p:cNvGrpSpPr/>
        <p:nvPr/>
      </p:nvGrpSpPr>
      <p:grpSpPr>
        <a:xfrm>
          <a:off x="0" y="0"/>
          <a:ext cx="0" cy="0"/>
          <a:chOff x="0" y="0"/>
          <a:chExt cx="0" cy="0"/>
        </a:xfrm>
      </p:grpSpPr>
      <p:pic>
        <p:nvPicPr>
          <p:cNvPr id="176" name="Google Shape;176;p30"/>
          <p:cNvPicPr preferRelativeResize="0"/>
          <p:nvPr>
            <p:ph idx="2" type="pic"/>
          </p:nvPr>
        </p:nvPicPr>
        <p:blipFill rotWithShape="1">
          <a:blip r:embed="rId3">
            <a:alphaModFix/>
          </a:blip>
          <a:srcRect b="0" l="21455" r="21450" t="0"/>
          <a:stretch/>
        </p:blipFill>
        <p:spPr>
          <a:xfrm>
            <a:off x="571050" y="556800"/>
            <a:ext cx="3407099" cy="4029899"/>
          </a:xfrm>
          <a:prstGeom prst="rect">
            <a:avLst/>
          </a:prstGeom>
          <a:noFill/>
          <a:ln>
            <a:noFill/>
          </a:ln>
        </p:spPr>
      </p:pic>
      <p:sp>
        <p:nvSpPr>
          <p:cNvPr id="177" name="Google Shape;177;p30"/>
          <p:cNvSpPr txBox="1"/>
          <p:nvPr/>
        </p:nvSpPr>
        <p:spPr>
          <a:xfrm>
            <a:off x="4251925" y="1338075"/>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a:t>
            </a:r>
            <a:r>
              <a:rPr lang="en" sz="2600">
                <a:solidFill>
                  <a:srgbClr val="FFFFFF"/>
                </a:solidFill>
                <a:latin typeface="Montserrat Medium"/>
                <a:ea typeface="Montserrat Medium"/>
                <a:cs typeface="Montserrat Medium"/>
                <a:sym typeface="Montserrat Medium"/>
              </a:rPr>
              <a:t>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78" name="Google Shape;178;p30"/>
          <p:cNvSpPr txBox="1"/>
          <p:nvPr/>
        </p:nvSpPr>
        <p:spPr>
          <a:xfrm>
            <a:off x="4238875" y="2346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4728" l="1365" r="-326" t="3637"/>
          <a:stretch/>
        </p:blipFill>
        <p:spPr>
          <a:xfrm>
            <a:off x="0" y="0"/>
            <a:ext cx="9144003" cy="5143501"/>
          </a:xfrm>
          <a:prstGeom prst="rect">
            <a:avLst/>
          </a:prstGeom>
          <a:noFill/>
          <a:ln>
            <a:noFill/>
          </a:ln>
        </p:spPr>
      </p:pic>
      <p:sp>
        <p:nvSpPr>
          <p:cNvPr id="62" name="Google Shape;62;p14"/>
          <p:cNvSpPr txBox="1"/>
          <p:nvPr/>
        </p:nvSpPr>
        <p:spPr>
          <a:xfrm>
            <a:off x="5387750" y="579650"/>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LESSON 5.1</a:t>
            </a:r>
            <a:br>
              <a:rPr lang="en" sz="2600">
                <a:solidFill>
                  <a:schemeClr val="dk1"/>
                </a:solidFill>
                <a:latin typeface="Zilla Slab SemiBold"/>
                <a:ea typeface="Zilla Slab SemiBold"/>
                <a:cs typeface="Zilla Slab SemiBold"/>
                <a:sym typeface="Zilla Slab SemiBold"/>
              </a:rPr>
            </a:br>
            <a:r>
              <a:rPr lang="en" sz="2600">
                <a:solidFill>
                  <a:schemeClr val="dk1"/>
                </a:solidFill>
                <a:latin typeface="Zilla Slab SemiBold"/>
                <a:ea typeface="Zilla Slab SemiBold"/>
                <a:cs typeface="Zilla Slab SemiBold"/>
                <a:sym typeface="Zilla Slab SemiBold"/>
              </a:rPr>
              <a:t>ANDREW, MATTHEW, PHILIP</a:t>
            </a:r>
            <a:endParaRPr sz="2600">
              <a:solidFill>
                <a:schemeClr val="dk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Mark 3:14*</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John 1:45</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i="1" lang="en" sz="2000">
                <a:solidFill>
                  <a:schemeClr val="dk1"/>
                </a:solidFill>
                <a:latin typeface="Montserrat Medium"/>
                <a:ea typeface="Montserrat Medium"/>
                <a:cs typeface="Montserrat Medium"/>
                <a:sym typeface="Montserrat Medium"/>
              </a:rPr>
              <a:t>1 Corinthians 15:33</a:t>
            </a:r>
            <a:endParaRPr i="1" sz="2000">
              <a:solidFill>
                <a:schemeClr val="dk1"/>
              </a:solidFill>
              <a:latin typeface="Montserrat Medium"/>
              <a:ea typeface="Montserrat Medium"/>
              <a:cs typeface="Montserrat Medium"/>
              <a:sym typeface="Montserrat Medium"/>
            </a:endParaRPr>
          </a:p>
          <a:p>
            <a:pPr indent="0" lvl="0" marL="0" rtl="0" algn="r">
              <a:spcBef>
                <a:spcPts val="1200"/>
              </a:spcBef>
              <a:spcAft>
                <a:spcPts val="1200"/>
              </a:spcAft>
              <a:buNone/>
            </a:pPr>
            <a:r>
              <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nvSpPr>
        <p:spPr>
          <a:xfrm>
            <a:off x="966475" y="1675125"/>
            <a:ext cx="7560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500">
                <a:solidFill>
                  <a:schemeClr val="dk1"/>
                </a:solidFill>
                <a:latin typeface="Montserrat Medium"/>
                <a:ea typeface="Montserrat Medium"/>
                <a:cs typeface="Montserrat Medium"/>
                <a:sym typeface="Montserrat Medium"/>
              </a:rPr>
              <a:t>Some think their testimony isn’t worth sharing. Reasons vary. Maybe they were saved at a young age, and their conversion story is short. Or perhaps they feel their conversion story sounds so extreme they are embarrassed to share it. These thoughts can create roadblocks to sharing the Gospel.</a:t>
            </a:r>
            <a:endParaRPr sz="25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nvSpPr>
        <p:spPr>
          <a:xfrm>
            <a:off x="564350" y="1346100"/>
            <a:ext cx="7962000" cy="3342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sz="20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000">
                <a:solidFill>
                  <a:schemeClr val="dk1"/>
                </a:solidFill>
                <a:latin typeface="Montserrat Medium"/>
                <a:ea typeface="Montserrat Medium"/>
                <a:cs typeface="Montserrat Medium"/>
                <a:sym typeface="Montserrat Medium"/>
              </a:rPr>
              <a:t>No matter what your conversion story is, it’s special. It’s the story of how Jesus came into your life and saved you from the chains of sin! No one’s story is like yours because no one’s story is yours. Even the apostles had different conversion stories. But everyone’s testimony has one important commonality: Jesus. Sharing your testimony is about sharing the life-giving gift of salvation Jesus gives to anyone who trusts Him as their Savior. If you have been saved by Jesus, your testimony is worth sharing.</a:t>
            </a:r>
            <a:endParaRPr sz="20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104" name="Shape 104"/>
        <p:cNvGrpSpPr/>
        <p:nvPr/>
      </p:nvGrpSpPr>
      <p:grpSpPr>
        <a:xfrm>
          <a:off x="0" y="0"/>
          <a:ext cx="0" cy="0"/>
          <a:chOff x="0" y="0"/>
          <a:chExt cx="0" cy="0"/>
        </a:xfrm>
      </p:grpSpPr>
      <p:sp>
        <p:nvSpPr>
          <p:cNvPr id="105" name="Google Shape;105;p20"/>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God has invited me into His family, and I belong to Jesus. I can trust my heavenly Father will take care of me and use me to glorify Him with my life.</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A694C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45375" y="21361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   I N S I G H T</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MESSIAH</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nvSpPr>
        <p:spPr>
          <a:xfrm>
            <a:off x="964200" y="1433400"/>
            <a:ext cx="7560000" cy="227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5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rPr lang="en" sz="2500">
                <a:solidFill>
                  <a:schemeClr val="dk1"/>
                </a:solidFill>
                <a:latin typeface="Montserrat Medium"/>
                <a:ea typeface="Montserrat Medium"/>
                <a:cs typeface="Montserrat Medium"/>
                <a:sym typeface="Montserrat Medium"/>
              </a:rPr>
              <a:t>Hebrew or Aramaic for “the Anointed One”; “the instrument through Whom God’s kingdom is to be established in Israel and in the world”; what Peter declares Jesus is (Matthew 16:16). Jesus is King, Priest and God; eventually the disciples understood this.</a:t>
            </a:r>
            <a:endParaRPr sz="25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5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