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Zilla Slab SemiBold"/>
      <p:bold r:id="rId22"/>
    </p:embeddedFont>
    <p:embeddedFont>
      <p:font typeface="Montserrat Medium"/>
      <p:regular r:id="rId23"/>
      <p:bold r:id="rId24"/>
      <p:italic r:id="rId25"/>
      <p:boldItalic r:id="rId26"/>
    </p:embeddedFont>
    <p:embeddedFont>
      <p:font typeface="Antic Slab"/>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ZillaSlabSemiBold-bold.fntdata"/><Relationship Id="rId21" Type="http://schemas.openxmlformats.org/officeDocument/2006/relationships/slide" Target="slides/slide16.xml"/><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7" Type="http://schemas.openxmlformats.org/officeDocument/2006/relationships/font" Target="fonts/AnticSlab-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f55e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f55e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c4fa0b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c4fa0b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c4fa0b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c4fa0b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fc4fa0b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fc4fa0b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6178f69b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6178f69b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d7da442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5d7da442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88f55efa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88f55efa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588f55efa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588f55efa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f55efa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f55efa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da442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da442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88f55efa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88f55efa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da442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da442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d7da442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d7da442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88f55ef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88f55ef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f55efa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f55efa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da442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da442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FEAST OF PASSOVER</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714300" y="1435275"/>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The festival remembering the 10th plague in Egypt and the beginning of the exodus. Jesus celebrated this meal with His disciples and instituted the Lord’s Table, or Communion.</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SERVANT LEADERSHIP</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Influencing people toward good goals by placing their interests above our own, mimicking Jesus’ model.</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APOSTLE</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714300" y="13461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Those who are “sent,” originally referring to the Twelve, but also referring to those appointed by Christ; 2 Corinthians 11:13 refers to a larger group of apostles of Christ in a warning about false apostles.</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43" name="Shape 143"/>
        <p:cNvGrpSpPr/>
        <p:nvPr/>
      </p:nvGrpSpPr>
      <p:grpSpPr>
        <a:xfrm>
          <a:off x="0" y="0"/>
          <a:ext cx="0" cy="0"/>
          <a:chOff x="0" y="0"/>
          <a:chExt cx="0" cy="0"/>
        </a:xfrm>
      </p:grpSpPr>
      <p:sp>
        <p:nvSpPr>
          <p:cNvPr id="144" name="Google Shape;144;p26"/>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a statement or paragraph.</a:t>
            </a:r>
            <a:endParaRPr sz="2600">
              <a:solidFill>
                <a:schemeClr val="dk1"/>
              </a:solidFill>
              <a:latin typeface="Montserrat Medium"/>
              <a:ea typeface="Montserrat Medium"/>
              <a:cs typeface="Montserrat Medium"/>
              <a:sym typeface="Montserrat Medium"/>
            </a:endParaRPr>
          </a:p>
        </p:txBody>
      </p:sp>
      <p:sp>
        <p:nvSpPr>
          <p:cNvPr id="145" name="Google Shape;145;p26"/>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26"/>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7"/>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52" name="Google Shape;152;p27"/>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53" name="Google Shape;153;p27"/>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54" name="Google Shape;154;p27"/>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55" name="Google Shape;155;p27"/>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56" name="Google Shape;156;p27"/>
          <p:cNvCxnSpPr/>
          <p:nvPr/>
        </p:nvCxnSpPr>
        <p:spPr>
          <a:xfrm>
            <a:off x="3081150" y="1238050"/>
            <a:ext cx="0" cy="3468600"/>
          </a:xfrm>
          <a:prstGeom prst="straightConnector1">
            <a:avLst/>
          </a:prstGeom>
          <a:noFill/>
          <a:ln cap="flat" cmpd="sng" w="9525">
            <a:solidFill>
              <a:srgbClr val="0D9A68"/>
            </a:solidFill>
            <a:prstDash val="solid"/>
            <a:round/>
            <a:headEnd len="med" w="med" type="none"/>
            <a:tailEnd len="med" w="med" type="none"/>
          </a:ln>
        </p:spPr>
      </p:cxnSp>
      <p:cxnSp>
        <p:nvCxnSpPr>
          <p:cNvPr id="157" name="Google Shape;157;p27"/>
          <p:cNvCxnSpPr/>
          <p:nvPr/>
        </p:nvCxnSpPr>
        <p:spPr>
          <a:xfrm>
            <a:off x="5989225" y="1238050"/>
            <a:ext cx="0" cy="3468600"/>
          </a:xfrm>
          <a:prstGeom prst="straightConnector1">
            <a:avLst/>
          </a:prstGeom>
          <a:noFill/>
          <a:ln cap="flat" cmpd="sng" w="9525">
            <a:solidFill>
              <a:srgbClr val="0D9A68"/>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solidFill>
      </p:bgPr>
    </p:bg>
    <p:spTree>
      <p:nvGrpSpPr>
        <p:cNvPr id="161" name="Shape 161"/>
        <p:cNvGrpSpPr/>
        <p:nvPr/>
      </p:nvGrpSpPr>
      <p:grpSpPr>
        <a:xfrm>
          <a:off x="0" y="0"/>
          <a:ext cx="0" cy="0"/>
          <a:chOff x="0" y="0"/>
          <a:chExt cx="0" cy="0"/>
        </a:xfrm>
      </p:grpSpPr>
      <p:sp>
        <p:nvSpPr>
          <p:cNvPr id="162" name="Google Shape;162;p28"/>
          <p:cNvSpPr txBox="1"/>
          <p:nvPr/>
        </p:nvSpPr>
        <p:spPr>
          <a:xfrm>
            <a:off x="4251925" y="3421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(Optional slide template)</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PHOTO CAPTION HERE</a:t>
            </a:r>
            <a:endParaRPr sz="2600">
              <a:solidFill>
                <a:schemeClr val="lt1"/>
              </a:solidFill>
              <a:latin typeface="Zilla Slab SemiBold"/>
              <a:ea typeface="Zilla Slab SemiBold"/>
              <a:cs typeface="Zilla Slab SemiBold"/>
              <a:sym typeface="Zilla Slab SemiBold"/>
            </a:endParaRPr>
          </a:p>
        </p:txBody>
      </p:sp>
      <p:sp>
        <p:nvSpPr>
          <p:cNvPr id="163" name="Google Shape;163;p28"/>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solidFill>
                  <a:schemeClr val="lt1"/>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chemeClr val="lt1"/>
              </a:solidFill>
              <a:latin typeface="Montserrat Medium"/>
              <a:ea typeface="Montserrat Medium"/>
              <a:cs typeface="Montserrat Medium"/>
              <a:sym typeface="Montserrat Medium"/>
            </a:endParaRPr>
          </a:p>
        </p:txBody>
      </p:sp>
      <p:pic>
        <p:nvPicPr>
          <p:cNvPr id="164" name="Google Shape;164;p28"/>
          <p:cNvPicPr preferRelativeResize="0"/>
          <p:nvPr/>
        </p:nvPicPr>
        <p:blipFill rotWithShape="1">
          <a:blip r:embed="rId3">
            <a:alphaModFix/>
          </a:blip>
          <a:srcRect b="0" l="9435" r="9435" t="0"/>
          <a:stretch/>
        </p:blipFill>
        <p:spPr>
          <a:xfrm>
            <a:off x="577551" y="571475"/>
            <a:ext cx="3407099" cy="40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315" l="0" r="0" t="40606"/>
          <a:stretch/>
        </p:blipFill>
        <p:spPr>
          <a:xfrm flipH="1">
            <a:off x="0" y="0"/>
            <a:ext cx="9144002"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5.4</a:t>
            </a:r>
            <a:endParaRPr sz="2600">
              <a:solidFill>
                <a:schemeClr val="dk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JESUS’ FAMILY</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Jude 24–25*</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Hebrews 11:17–19</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James 1:22–24</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792000" y="1474850"/>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latin typeface="Montserrat Medium"/>
                <a:ea typeface="Montserrat Medium"/>
                <a:cs typeface="Montserrat Medium"/>
                <a:sym typeface="Montserrat Medium"/>
              </a:rPr>
              <a:t>Some think serving others is a sign of weakness. They believe that to be the best person they can be, they must make choices that serve themselves. They prioritize their needs and wants above all else to achieve their goals and dreams.</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450150" y="1286725"/>
            <a:ext cx="82506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200">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200">
                <a:latin typeface="Montserrat Medium"/>
                <a:ea typeface="Montserrat Medium"/>
                <a:cs typeface="Montserrat Medium"/>
                <a:sym typeface="Montserrat Medium"/>
              </a:rPr>
              <a:t>While working toward a goal is not wrong, acting selfish is. Jesus calls Christians to serve others! Jesus lived as a servant leader during His time on Earth, giving us the perfect example of how we should live. Serving others means putting their needs above our own, something the world generally frowns upon. But we aren’t called to be like the world; we’re called to be something much greater: sons and daughters of Jesus Christ.</a:t>
            </a:r>
            <a:endParaRPr sz="22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The first place I must learn to live for Jesus is at home. God can use my family as a means to train me in the ways of faith, godly behavior and servant leadership.</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FEAST OF TABERNACLES</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One of three pilgrimage festivals in the Jewish year — this one for a celebration of firstfruits and the commemoration of the beginning of the wanderings of Israel.</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