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Zilla Slab SemiBold"/>
      <p:bold r:id="rId20"/>
    </p:embeddedFont>
    <p:embeddedFont>
      <p:font typeface="Montserrat Medium"/>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ZillaSlabSemiBold-bold.fntdata"/><Relationship Id="rId11" Type="http://schemas.openxmlformats.org/officeDocument/2006/relationships/slide" Target="slides/slide6.xml"/><Relationship Id="rId22" Type="http://schemas.openxmlformats.org/officeDocument/2006/relationships/font" Target="fonts/MontserratMedium-bold.fntdata"/><Relationship Id="rId10" Type="http://schemas.openxmlformats.org/officeDocument/2006/relationships/slide" Target="slides/slide5.xml"/><Relationship Id="rId21" Type="http://schemas.openxmlformats.org/officeDocument/2006/relationships/font" Target="fonts/MontserratMedium-regular.fntdata"/><Relationship Id="rId13" Type="http://schemas.openxmlformats.org/officeDocument/2006/relationships/slide" Target="slides/slide8.xml"/><Relationship Id="rId24" Type="http://schemas.openxmlformats.org/officeDocument/2006/relationships/font" Target="fonts/MontserratMedium-boldItalic.fntdata"/><Relationship Id="rId12" Type="http://schemas.openxmlformats.org/officeDocument/2006/relationships/slide" Target="slides/slide7.xml"/><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3d0538a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3d0538a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80d4b8c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80d4b8c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6177ecad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6177ecad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3d0538a4b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3d0538a4b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3d0538a4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3d0538a4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3d0538a4b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3d0538a4b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3d0538a4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3d0538a4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3d0538a4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3d0538a4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01b5f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01b5f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01b5f3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01b5f3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3d0538a4b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3d0538a4b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3d0538a4b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3d0538a4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3d0538a4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3d0538a4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3d0538a4b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3d0538a4b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WORSHIP</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930625" y="1285375"/>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God desires those who will worship Him in spirit and truth. This kind of devotion requires surrendering one’s life, accepting Jesus as the only way of salvation and acknowledging God now dwells in us. It is a life of worship, expressed by joy, which comes from Christ at all times and in all places.</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29" name="Shape 129"/>
        <p:cNvGrpSpPr/>
        <p:nvPr/>
      </p:nvGrpSpPr>
      <p:grpSpPr>
        <a:xfrm>
          <a:off x="0" y="0"/>
          <a:ext cx="0" cy="0"/>
          <a:chOff x="0" y="0"/>
          <a:chExt cx="0" cy="0"/>
        </a:xfrm>
      </p:grpSpPr>
      <p:sp>
        <p:nvSpPr>
          <p:cNvPr id="130" name="Google Shape;130;p24"/>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4"/>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
        <p:nvSpPr>
          <p:cNvPr id="132" name="Google Shape;132;p24"/>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0000"/>
                </a:solidFill>
                <a:latin typeface="Montserrat Medium"/>
                <a:ea typeface="Montserrat Medium"/>
                <a:cs typeface="Montserrat Medium"/>
                <a:sym typeface="Montserrat Medium"/>
              </a:rPr>
              <a:t>Here’s a place to share something longer such as a quote, a statement or paragraph.</a:t>
            </a:r>
            <a:endParaRPr sz="28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5"/>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38" name="Google Shape;138;p2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39" name="Google Shape;139;p25"/>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Text goes here, but font doesn’t change.</a:t>
            </a:r>
            <a:endParaRPr sz="2000">
              <a:solidFill>
                <a:schemeClr val="dk1"/>
              </a:solidFill>
              <a:latin typeface="Montserrat Medium"/>
              <a:ea typeface="Montserrat Medium"/>
              <a:cs typeface="Montserrat Medium"/>
              <a:sym typeface="Montserrat Medium"/>
            </a:endParaRPr>
          </a:p>
        </p:txBody>
      </p:sp>
      <p:sp>
        <p:nvSpPr>
          <p:cNvPr id="140" name="Google Shape;140;p25"/>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41" name="Google Shape;141;p25"/>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42" name="Google Shape;142;p25"/>
          <p:cNvCxnSpPr/>
          <p:nvPr/>
        </p:nvCxnSpPr>
        <p:spPr>
          <a:xfrm>
            <a:off x="3081150" y="1238050"/>
            <a:ext cx="0" cy="3468600"/>
          </a:xfrm>
          <a:prstGeom prst="straightConnector1">
            <a:avLst/>
          </a:prstGeom>
          <a:noFill/>
          <a:ln cap="flat" cmpd="sng" w="9525">
            <a:solidFill>
              <a:srgbClr val="A694C7"/>
            </a:solidFill>
            <a:prstDash val="solid"/>
            <a:round/>
            <a:headEnd len="med" w="med" type="none"/>
            <a:tailEnd len="med" w="med" type="none"/>
          </a:ln>
        </p:spPr>
      </p:cxnSp>
      <p:cxnSp>
        <p:nvCxnSpPr>
          <p:cNvPr id="143" name="Google Shape;143;p25"/>
          <p:cNvCxnSpPr/>
          <p:nvPr/>
        </p:nvCxnSpPr>
        <p:spPr>
          <a:xfrm>
            <a:off x="5989225" y="1238050"/>
            <a:ext cx="0" cy="3468600"/>
          </a:xfrm>
          <a:prstGeom prst="straightConnector1">
            <a:avLst/>
          </a:prstGeom>
          <a:noFill/>
          <a:ln cap="flat" cmpd="sng" w="9525">
            <a:solidFill>
              <a:srgbClr val="A694C7"/>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94C7"/>
        </a:solidFill>
      </p:bgPr>
    </p:bg>
    <p:spTree>
      <p:nvGrpSpPr>
        <p:cNvPr id="147" name="Shape 147"/>
        <p:cNvGrpSpPr/>
        <p:nvPr/>
      </p:nvGrpSpPr>
      <p:grpSpPr>
        <a:xfrm>
          <a:off x="0" y="0"/>
          <a:ext cx="0" cy="0"/>
          <a:chOff x="0" y="0"/>
          <a:chExt cx="0" cy="0"/>
        </a:xfrm>
      </p:grpSpPr>
      <p:pic>
        <p:nvPicPr>
          <p:cNvPr id="148" name="Google Shape;148;p26"/>
          <p:cNvPicPr preferRelativeResize="0"/>
          <p:nvPr>
            <p:ph idx="2" type="pic"/>
          </p:nvPr>
        </p:nvPicPr>
        <p:blipFill rotWithShape="1">
          <a:blip r:embed="rId3">
            <a:alphaModFix/>
          </a:blip>
          <a:srcRect b="0" l="21455" r="21450" t="0"/>
          <a:stretch/>
        </p:blipFill>
        <p:spPr>
          <a:xfrm>
            <a:off x="571050" y="556800"/>
            <a:ext cx="3407099" cy="4029899"/>
          </a:xfrm>
          <a:prstGeom prst="rect">
            <a:avLst/>
          </a:prstGeom>
          <a:noFill/>
          <a:ln>
            <a:noFill/>
          </a:ln>
        </p:spPr>
      </p:pic>
      <p:sp>
        <p:nvSpPr>
          <p:cNvPr id="149" name="Google Shape;149;p26"/>
          <p:cNvSpPr txBox="1"/>
          <p:nvPr/>
        </p:nvSpPr>
        <p:spPr>
          <a:xfrm>
            <a:off x="4251925" y="1338075"/>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a:t>
            </a:r>
            <a:r>
              <a:rPr lang="en" sz="2600">
                <a:solidFill>
                  <a:srgbClr val="FFFFFF"/>
                </a:solidFill>
                <a:latin typeface="Montserrat Medium"/>
                <a:ea typeface="Montserrat Medium"/>
                <a:cs typeface="Montserrat Medium"/>
                <a:sym typeface="Montserrat Medium"/>
              </a:rPr>
              <a:t>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50" name="Google Shape;150;p26"/>
          <p:cNvSpPr txBox="1"/>
          <p:nvPr/>
        </p:nvSpPr>
        <p:spPr>
          <a:xfrm>
            <a:off x="4238875" y="2346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4728" l="1365" r="-326" t="3637"/>
          <a:stretch/>
        </p:blipFill>
        <p:spPr>
          <a:xfrm>
            <a:off x="0" y="0"/>
            <a:ext cx="9144003" cy="5143501"/>
          </a:xfrm>
          <a:prstGeom prst="rect">
            <a:avLst/>
          </a:prstGeom>
          <a:noFill/>
          <a:ln>
            <a:noFill/>
          </a:ln>
        </p:spPr>
      </p:pic>
      <p:sp>
        <p:nvSpPr>
          <p:cNvPr id="62" name="Google Shape;62;p14"/>
          <p:cNvSpPr txBox="1"/>
          <p:nvPr/>
        </p:nvSpPr>
        <p:spPr>
          <a:xfrm>
            <a:off x="5387750" y="579650"/>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6.1</a:t>
            </a:r>
            <a:br>
              <a:rPr lang="en" sz="2600">
                <a:solidFill>
                  <a:schemeClr val="dk1"/>
                </a:solidFill>
                <a:latin typeface="Zilla Slab SemiBold"/>
                <a:ea typeface="Zilla Slab SemiBold"/>
                <a:cs typeface="Zilla Slab SemiBold"/>
                <a:sym typeface="Zilla Slab SemiBold"/>
              </a:rPr>
            </a:br>
            <a:r>
              <a:rPr lang="en" sz="2600">
                <a:solidFill>
                  <a:schemeClr val="dk1"/>
                </a:solidFill>
                <a:latin typeface="Zilla Slab SemiBold"/>
                <a:ea typeface="Zilla Slab SemiBold"/>
                <a:cs typeface="Zilla Slab SemiBold"/>
                <a:sym typeface="Zilla Slab SemiBold"/>
              </a:rPr>
              <a:t>IDENTITY REBORN</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11:6*</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John 1:12</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John 4:24</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966475" y="1675125"/>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think their obstacles, mistakes and shortcomings define who they are. The world around us condemns us and makes us feel like we can never measure up.</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564350" y="1346100"/>
            <a:ext cx="7962000" cy="3342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Sometimes the difficulties in life are out of our control, such as sickness, when parents divorce or being born with physical limitations, like Bartimaeus. God sees us when we find ourselves in these difficult places; He knows and cares about us. When we sin, the Holy Spirit convicts us of that sin, not to defeat us but restore us.</a:t>
            </a:r>
            <a:endParaRPr sz="24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The Light of Christ reveals my sin. When I submit to Him, I can overcome any obstacle that would distort my identity or steal my freedom to live the abundant life He has planned for me.</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   I N S I G H T</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REGENERATION</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416550" y="1346100"/>
            <a:ext cx="83109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A theological term that expresses what happens when a person comes to faith in Christ and is born again. The Holy Spirit removes our sinful heart of stone and replaces it with a heart of flesh, tender to the things of the Lord and malleable according to His will.</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