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Zilla Slab SemiBold"/>
      <p:bold r:id="rId24"/>
    </p:embeddedFont>
    <p:embeddedFont>
      <p:font typeface="Montserrat Medium"/>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ZillaSlabSemiBold-bold.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2b44c3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2b44c3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fc4c8c1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fc4c8c1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fc4c8c15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fc4c8c15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e89fa67a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e89fa67a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e89fa67a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e89fa67a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5e89fa67a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5e89fa67a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61784b94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61784b94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5d7cc1cc2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5d7cc1cc2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582b44c3b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582b44c3b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582b44c3b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582b44c3b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2b44c3b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2b44c3b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d7cc1cc2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d7cc1cc2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d7cc1cc2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d7cc1cc2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d7cc1cc2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d7cc1cc2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82b44c3b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82b44c3b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d7cc1cc2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d7cc1cc2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82b44c3b7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82b44c3b7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d7cc1cc2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d7cc1cc2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EVANGELIST</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nvSpPr>
        <p:spPr>
          <a:xfrm>
            <a:off x="617200" y="1529825"/>
            <a:ext cx="7971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One who shares the good news.</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WITNESS</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nvSpPr>
        <p:spPr>
          <a:xfrm>
            <a:off x="617200" y="1529825"/>
            <a:ext cx="7971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One who tells or gives testimony of what he has seen, heard or experienced.</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34" name="Google Shape;134;p24"/>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BIAS</a:t>
            </a:r>
            <a:endParaRPr sz="3600">
              <a:solidFill>
                <a:schemeClr val="lt1"/>
              </a:solidFill>
              <a:latin typeface="Zilla Slab SemiBold"/>
              <a:ea typeface="Zilla Slab SemiBold"/>
              <a:cs typeface="Zilla Slab SemiBold"/>
              <a:sym typeface="Zilla Slab SemiBold"/>
            </a:endParaRPr>
          </a:p>
        </p:txBody>
      </p:sp>
      <p:sp>
        <p:nvSpPr>
          <p:cNvPr id="135" name="Google Shape;135;p24"/>
          <p:cNvSpPr txBox="1"/>
          <p:nvPr/>
        </p:nvSpPr>
        <p:spPr>
          <a:xfrm>
            <a:off x="617200" y="1529825"/>
            <a:ext cx="7971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Developed perspectives that keep one from perceiving or understanding truth.</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41" name="Google Shape;141;p25"/>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CHRISTIAN</a:t>
            </a:r>
            <a:endParaRPr sz="3600">
              <a:solidFill>
                <a:schemeClr val="lt1"/>
              </a:solidFill>
              <a:latin typeface="Zilla Slab SemiBold"/>
              <a:ea typeface="Zilla Slab SemiBold"/>
              <a:cs typeface="Zilla Slab SemiBold"/>
              <a:sym typeface="Zilla Slab SemiBold"/>
            </a:endParaRPr>
          </a:p>
        </p:txBody>
      </p:sp>
      <p:sp>
        <p:nvSpPr>
          <p:cNvPr id="142" name="Google Shape;142;p25"/>
          <p:cNvSpPr txBox="1"/>
          <p:nvPr/>
        </p:nvSpPr>
        <p:spPr>
          <a:xfrm>
            <a:off x="617200" y="1529825"/>
            <a:ext cx="7971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i="1" lang="en" sz="2600">
                <a:solidFill>
                  <a:schemeClr val="dk1"/>
                </a:solidFill>
                <a:latin typeface="Montserrat Medium"/>
                <a:ea typeface="Montserrat Medium"/>
                <a:cs typeface="Montserrat Medium"/>
                <a:sym typeface="Montserrat Medium"/>
              </a:rPr>
              <a:t>Christianos</a:t>
            </a:r>
            <a:r>
              <a:rPr lang="en" sz="2600">
                <a:solidFill>
                  <a:schemeClr val="dk1"/>
                </a:solidFill>
                <a:latin typeface="Montserrat Medium"/>
                <a:ea typeface="Montserrat Medium"/>
                <a:cs typeface="Montserrat Medium"/>
                <a:sym typeface="Montserrat Medium"/>
              </a:rPr>
              <a:t> (Christ-follower, replica, miniature); first used as a negative term, it came to mean a follower of Christ.</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6"/>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48" name="Google Shape;148;p26"/>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PERSIST</a:t>
            </a:r>
            <a:endParaRPr sz="3600">
              <a:solidFill>
                <a:schemeClr val="lt1"/>
              </a:solidFill>
              <a:latin typeface="Zilla Slab SemiBold"/>
              <a:ea typeface="Zilla Slab SemiBold"/>
              <a:cs typeface="Zilla Slab SemiBold"/>
              <a:sym typeface="Zilla Slab SemiBold"/>
            </a:endParaRPr>
          </a:p>
        </p:txBody>
      </p:sp>
      <p:sp>
        <p:nvSpPr>
          <p:cNvPr id="149" name="Google Shape;149;p26"/>
          <p:cNvSpPr txBox="1"/>
          <p:nvPr/>
        </p:nvSpPr>
        <p:spPr>
          <a:xfrm>
            <a:off x="617200" y="1529825"/>
            <a:ext cx="7971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To assert positively, insist; to firmly continue or be fixed in character, condition or position in spite of opposition, importunity or warning.</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157" name="Shape 157"/>
        <p:cNvGrpSpPr/>
        <p:nvPr/>
      </p:nvGrpSpPr>
      <p:grpSpPr>
        <a:xfrm>
          <a:off x="0" y="0"/>
          <a:ext cx="0" cy="0"/>
          <a:chOff x="0" y="0"/>
          <a:chExt cx="0" cy="0"/>
        </a:xfrm>
      </p:grpSpPr>
      <p:sp>
        <p:nvSpPr>
          <p:cNvPr id="158" name="Google Shape;158;p28"/>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or a statement or paragraph.</a:t>
            </a:r>
            <a:endParaRPr sz="2600">
              <a:solidFill>
                <a:schemeClr val="dk1"/>
              </a:solidFill>
              <a:latin typeface="Montserrat Medium"/>
              <a:ea typeface="Montserrat Medium"/>
              <a:cs typeface="Montserrat Medium"/>
              <a:sym typeface="Montserrat Medium"/>
            </a:endParaRPr>
          </a:p>
        </p:txBody>
      </p:sp>
      <p:sp>
        <p:nvSpPr>
          <p:cNvPr id="159" name="Google Shape;159;p28"/>
          <p:cNvSpPr/>
          <p:nvPr/>
        </p:nvSpPr>
        <p:spPr>
          <a:xfrm>
            <a:off x="0" y="0"/>
            <a:ext cx="890400" cy="5143500"/>
          </a:xfrm>
          <a:prstGeom prst="rect">
            <a:avLst/>
          </a:prstGeom>
          <a:solidFill>
            <a:srgbClr val="4E72B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8"/>
          <p:cNvSpPr txBox="1"/>
          <p:nvPr/>
        </p:nvSpPr>
        <p:spPr>
          <a:xfrm rot="-5400000">
            <a:off x="-2145375" y="2136150"/>
            <a:ext cx="5146500" cy="868200"/>
          </a:xfrm>
          <a:prstGeom prst="rect">
            <a:avLst/>
          </a:prstGeom>
          <a:solidFill>
            <a:srgbClr val="77A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9"/>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66" name="Google Shape;166;p29"/>
          <p:cNvSpPr txBox="1"/>
          <p:nvPr>
            <p:ph type="ctrTitle"/>
          </p:nvPr>
        </p:nvSpPr>
        <p:spPr>
          <a:xfrm>
            <a:off x="311700" y="7051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t/>
            </a:r>
            <a:endParaRPr sz="3600">
              <a:solidFill>
                <a:schemeClr val="lt1"/>
              </a:solidFill>
              <a:latin typeface="Zilla Slab SemiBold"/>
              <a:ea typeface="Zilla Slab SemiBold"/>
              <a:cs typeface="Zilla Slab SemiBold"/>
              <a:sym typeface="Zilla Slab SemiBold"/>
            </a:endParaRPr>
          </a:p>
        </p:txBody>
      </p:sp>
      <p:sp>
        <p:nvSpPr>
          <p:cNvPr id="167" name="Google Shape;167;p29"/>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68" name="Google Shape;168;p29"/>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69" name="Google Shape;169;p29"/>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70" name="Google Shape;170;p29"/>
          <p:cNvCxnSpPr/>
          <p:nvPr/>
        </p:nvCxnSpPr>
        <p:spPr>
          <a:xfrm>
            <a:off x="3081150" y="1238050"/>
            <a:ext cx="0" cy="3468600"/>
          </a:xfrm>
          <a:prstGeom prst="straightConnector1">
            <a:avLst/>
          </a:prstGeom>
          <a:noFill/>
          <a:ln cap="flat" cmpd="sng" w="9525">
            <a:solidFill>
              <a:srgbClr val="4E72B8"/>
            </a:solidFill>
            <a:prstDash val="solid"/>
            <a:round/>
            <a:headEnd len="med" w="med" type="none"/>
            <a:tailEnd len="med" w="med" type="none"/>
          </a:ln>
        </p:spPr>
      </p:cxnSp>
      <p:cxnSp>
        <p:nvCxnSpPr>
          <p:cNvPr id="171" name="Google Shape;171;p29"/>
          <p:cNvCxnSpPr/>
          <p:nvPr/>
        </p:nvCxnSpPr>
        <p:spPr>
          <a:xfrm>
            <a:off x="5989225" y="1238050"/>
            <a:ext cx="0" cy="3468600"/>
          </a:xfrm>
          <a:prstGeom prst="straightConnector1">
            <a:avLst/>
          </a:prstGeom>
          <a:noFill/>
          <a:ln cap="flat" cmpd="sng" w="9525">
            <a:solidFill>
              <a:srgbClr val="4E72B8"/>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solidFill>
      </p:bgPr>
    </p:bg>
    <p:spTree>
      <p:nvGrpSpPr>
        <p:cNvPr id="175" name="Shape 175"/>
        <p:cNvGrpSpPr/>
        <p:nvPr/>
      </p:nvGrpSpPr>
      <p:grpSpPr>
        <a:xfrm>
          <a:off x="0" y="0"/>
          <a:ext cx="0" cy="0"/>
          <a:chOff x="0" y="0"/>
          <a:chExt cx="0" cy="0"/>
        </a:xfrm>
      </p:grpSpPr>
      <p:pic>
        <p:nvPicPr>
          <p:cNvPr id="176" name="Google Shape;176;p30"/>
          <p:cNvPicPr preferRelativeResize="0"/>
          <p:nvPr>
            <p:ph idx="2" type="pic"/>
          </p:nvPr>
        </p:nvPicPr>
        <p:blipFill rotWithShape="1">
          <a:blip r:embed="rId3">
            <a:alphaModFix/>
          </a:blip>
          <a:srcRect b="0" l="11028" r="11028" t="0"/>
          <a:stretch/>
        </p:blipFill>
        <p:spPr>
          <a:xfrm>
            <a:off x="571050" y="556800"/>
            <a:ext cx="3407099" cy="4029898"/>
          </a:xfrm>
          <a:prstGeom prst="rect">
            <a:avLst/>
          </a:prstGeom>
          <a:noFill/>
          <a:ln>
            <a:noFill/>
          </a:ln>
        </p:spPr>
      </p:pic>
      <p:sp>
        <p:nvSpPr>
          <p:cNvPr id="177" name="Google Shape;177;p30"/>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600">
                <a:solidFill>
                  <a:srgbClr val="FFFFFF"/>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rgbClr val="FFFFFF"/>
              </a:solidFill>
              <a:latin typeface="Montserrat Medium"/>
              <a:ea typeface="Montserrat Medium"/>
              <a:cs typeface="Montserrat Medium"/>
              <a:sym typeface="Montserrat Medium"/>
            </a:endParaRPr>
          </a:p>
        </p:txBody>
      </p:sp>
      <p:sp>
        <p:nvSpPr>
          <p:cNvPr id="178" name="Google Shape;178;p30"/>
          <p:cNvSpPr txBox="1"/>
          <p:nvPr/>
        </p:nvSpPr>
        <p:spPr>
          <a:xfrm>
            <a:off x="4251925" y="27882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(Optional slide template)</a:t>
            </a:r>
            <a:endParaRPr sz="2600">
              <a:solidFill>
                <a:srgbClr val="FFFFFF"/>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rgbClr val="FFFFFF"/>
                </a:solidFill>
                <a:latin typeface="Zilla Slab SemiBold"/>
                <a:ea typeface="Zilla Slab SemiBold"/>
                <a:cs typeface="Zilla Slab SemiBold"/>
                <a:sym typeface="Zilla Slab SemiBold"/>
              </a:rPr>
              <a:t>PHOTO CAPTION HERE</a:t>
            </a:r>
            <a:endParaRPr sz="2600">
              <a:solidFill>
                <a:srgbClr val="FFFFFF"/>
              </a:solidFill>
              <a:latin typeface="Zilla Slab SemiBold"/>
              <a:ea typeface="Zilla Slab SemiBold"/>
              <a:cs typeface="Zilla Slab SemiBold"/>
              <a:sym typeface="Zilla Slab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0" r="0" t="38983"/>
          <a:stretch/>
        </p:blipFill>
        <p:spPr>
          <a:xfrm>
            <a:off x="0" y="0"/>
            <a:ext cx="9144003" cy="5143502"/>
          </a:xfrm>
          <a:prstGeom prst="rect">
            <a:avLst/>
          </a:prstGeom>
          <a:noFill/>
          <a:ln>
            <a:noFill/>
          </a:ln>
        </p:spPr>
      </p:pic>
      <p:sp>
        <p:nvSpPr>
          <p:cNvPr id="62" name="Google Shape;62;p14"/>
          <p:cNvSpPr txBox="1"/>
          <p:nvPr/>
        </p:nvSpPr>
        <p:spPr>
          <a:xfrm>
            <a:off x="5334275" y="554225"/>
            <a:ext cx="39042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LESSON 6.3</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THE CHURCH STRENGTHENS</a:t>
            </a:r>
            <a:endParaRPr sz="2600">
              <a:solidFill>
                <a:schemeClr val="lt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4E72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Acts 11:23–24*</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4E72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Acts 10:43</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4E72B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Hebrews 11:13–14</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nvSpPr>
        <p:spPr>
          <a:xfrm>
            <a:off x="419850" y="1461400"/>
            <a:ext cx="83043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Some underestimate the importance of encouragement within the body of Christ. They may believe it’s not their responsibility to encourage other believers, or they may think they don’t have the right words to speak truth into other people’s lives.</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nvSpPr>
        <p:spPr>
          <a:xfrm>
            <a:off x="511950" y="1246400"/>
            <a:ext cx="8120100" cy="3389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latin typeface="Montserrat Medium"/>
                <a:ea typeface="Montserrat Medium"/>
                <a:cs typeface="Montserrat Medium"/>
                <a:sym typeface="Montserrat Medium"/>
              </a:rPr>
              <a:t>In Hebrews 10:24–25, God calls all believers to encourage each other in the Lord! This life on Earth isn’t easy; bad things happen to people, which can cause discouragement and doubt. The body of Christ is called to encourage each other by reminding fellow Christians of our eternal hope in Jesus. As Barnabas’ life reminds us, perfect words aren’t needed — just a heart that loves Jesus.</a:t>
            </a:r>
            <a:endParaRPr sz="24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7A2D6">
            <a:alpha val="8000"/>
          </a:srgbClr>
        </a:solidFill>
      </p:bgPr>
    </p:bg>
    <p:spTree>
      <p:nvGrpSpPr>
        <p:cNvPr id="104" name="Shape 104"/>
        <p:cNvGrpSpPr/>
        <p:nvPr/>
      </p:nvGrpSpPr>
      <p:grpSpPr>
        <a:xfrm>
          <a:off x="0" y="0"/>
          <a:ext cx="0" cy="0"/>
          <a:chOff x="0" y="0"/>
          <a:chExt cx="0" cy="0"/>
        </a:xfrm>
      </p:grpSpPr>
      <p:sp>
        <p:nvSpPr>
          <p:cNvPr id="105" name="Google Shape;105;p20"/>
          <p:cNvSpPr txBox="1"/>
          <p:nvPr/>
        </p:nvSpPr>
        <p:spPr>
          <a:xfrm>
            <a:off x="1330275" y="591900"/>
            <a:ext cx="74376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The invitation to believe in Jesus is available to everyone. As the Holy Spirit equips me, I can share the good news of Jesus Christ and welcome others into the family of God.</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77A2D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77A2D6"/>
              </a:highlight>
            </a:endParaRPr>
          </a:p>
        </p:txBody>
      </p:sp>
      <p:sp>
        <p:nvSpPr>
          <p:cNvPr id="107" name="Google Shape;107;p20"/>
          <p:cNvSpPr txBox="1"/>
          <p:nvPr/>
        </p:nvSpPr>
        <p:spPr>
          <a:xfrm rot="-5400000">
            <a:off x="-2128050" y="2137650"/>
            <a:ext cx="5146500" cy="86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IDENTITY INSIGHT</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12429" l="30718" r="30718" t="46383"/>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HELLENIST</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nvSpPr>
        <p:spPr>
          <a:xfrm>
            <a:off x="617200" y="1529825"/>
            <a:ext cx="7971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A person influenced by Greek language, lifestyle or perspective; one belonging to a specific group of Jews.</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