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Lst>
  <p:sldSz cy="5143500" cx="9144000"/>
  <p:notesSz cx="6858000" cy="9144000"/>
  <p:embeddedFontLst>
    <p:embeddedFont>
      <p:font typeface="Zilla Slab SemiBold"/>
      <p:bold r:id="rId23"/>
    </p:embeddedFont>
    <p:embeddedFont>
      <p:font typeface="Montserrat Medium"/>
      <p:regular r:id="rId24"/>
      <p:bold r:id="rId25"/>
      <p:italic r:id="rId26"/>
      <p:boldItalic r:id="rId27"/>
    </p:embeddedFont>
    <p:embeddedFont>
      <p:font typeface="Antic Slab"/>
      <p:regular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MontserratMedium-regular.fntdata"/><Relationship Id="rId23" Type="http://schemas.openxmlformats.org/officeDocument/2006/relationships/font" Target="fonts/ZillaSlabSemiBold-bold.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font" Target="fonts/MontserratMedium-italic.fntdata"/><Relationship Id="rId25" Type="http://schemas.openxmlformats.org/officeDocument/2006/relationships/font" Target="fonts/MontserratMedium-bold.fntdata"/><Relationship Id="rId28" Type="http://schemas.openxmlformats.org/officeDocument/2006/relationships/font" Target="fonts/AnticSlab-regular.fntdata"/><Relationship Id="rId27" Type="http://schemas.openxmlformats.org/officeDocument/2006/relationships/font" Target="fonts/MontserratMedium-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g3588f55efa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g3588f55efa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g35fc4fa0b2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7" name="Google Shape;117;g35fc4fa0b2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35fc4fa0b2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35fc4fa0b2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35fc4fa0b2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35fc4fa0b2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35fc4fa0b26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35fc4fa0b26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36179048827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36179048827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d7da442a4_0_7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d7da442a4_0_7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3588f55efa7_0_2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6" name="Google Shape;156;g3588f55efa7_0_2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g3588f55efa7_0_1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7" name="Google Shape;167;g3588f55efa7_0_1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3588f55efa7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3588f55efa7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35d7da442a4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35d7da442a4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 name="Shape 71"/>
        <p:cNvGrpSpPr/>
        <p:nvPr/>
      </p:nvGrpSpPr>
      <p:grpSpPr>
        <a:xfrm>
          <a:off x="0" y="0"/>
          <a:ext cx="0" cy="0"/>
          <a:chOff x="0" y="0"/>
          <a:chExt cx="0" cy="0"/>
        </a:xfrm>
      </p:grpSpPr>
      <p:sp>
        <p:nvSpPr>
          <p:cNvPr id="72" name="Google Shape;72;g3588f55efa7_0_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3" name="Google Shape;73;g3588f55efa7_0_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5d7da442a4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5d7da442a4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5d7da442a4_0_7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5d7da442a4_0_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88f55efa7_0_2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88f55efa7_0_2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3588f55efa7_0_3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3588f55efa7_0_3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d7da442a4_0_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d7da442a4_0_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53" name="Shape 53"/>
        <p:cNvGrpSpPr/>
        <p:nvPr/>
      </p:nvGrpSpPr>
      <p:grpSpPr>
        <a:xfrm>
          <a:off x="0" y="0"/>
          <a:ext cx="0" cy="0"/>
          <a:chOff x="0" y="0"/>
          <a:chExt cx="0" cy="0"/>
        </a:xfrm>
      </p:grpSpPr>
      <p:grpSp>
        <p:nvGrpSpPr>
          <p:cNvPr id="54" name="Google Shape;54;p13"/>
          <p:cNvGrpSpPr/>
          <p:nvPr/>
        </p:nvGrpSpPr>
        <p:grpSpPr>
          <a:xfrm>
            <a:off x="2843091" y="2151288"/>
            <a:ext cx="3457819" cy="700091"/>
            <a:chOff x="3164950" y="1944506"/>
            <a:chExt cx="2773800" cy="561600"/>
          </a:xfrm>
        </p:grpSpPr>
        <p:sp>
          <p:nvSpPr>
            <p:cNvPr id="55" name="Google Shape;55;p13"/>
            <p:cNvSpPr/>
            <p:nvPr/>
          </p:nvSpPr>
          <p:spPr>
            <a:xfrm>
              <a:off x="3164950" y="1944506"/>
              <a:ext cx="2773800" cy="561600"/>
            </a:xfrm>
            <a:prstGeom prst="rect">
              <a:avLst/>
            </a:prstGeom>
            <a:solidFill>
              <a:schemeClr val="lt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56" name="Google Shape;56;p13"/>
            <p:cNvSpPr txBox="1"/>
            <p:nvPr/>
          </p:nvSpPr>
          <p:spPr>
            <a:xfrm>
              <a:off x="3164950" y="2075616"/>
              <a:ext cx="2773800" cy="2994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A8ACAB"/>
                  </a:solidFill>
                  <a:latin typeface="Zilla Slab SemiBold"/>
                  <a:ea typeface="Zilla Slab SemiBold"/>
                  <a:cs typeface="Zilla Slab SemiBold"/>
                  <a:sym typeface="Zilla Slab SemiBold"/>
                </a:rPr>
                <a:t>I D E N T I T Y</a:t>
              </a:r>
              <a:endParaRPr sz="2900">
                <a:solidFill>
                  <a:srgbClr val="A8ACAB"/>
                </a:solidFill>
                <a:latin typeface="Zilla Slab SemiBold"/>
                <a:ea typeface="Zilla Slab SemiBold"/>
                <a:cs typeface="Zilla Slab SemiBold"/>
                <a:sym typeface="Zilla Slab SemiBold"/>
              </a:endParaRPr>
            </a:p>
          </p:txBody>
        </p:sp>
      </p:gr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22"/>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0" name="Google Shape;120;p22"/>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JUSTIFICATION</a:t>
            </a:r>
            <a:endParaRPr sz="3600">
              <a:solidFill>
                <a:schemeClr val="lt1"/>
              </a:solidFill>
              <a:latin typeface="Zilla Slab SemiBold"/>
              <a:ea typeface="Zilla Slab SemiBold"/>
              <a:cs typeface="Zilla Slab SemiBold"/>
              <a:sym typeface="Zilla Slab SemiBold"/>
            </a:endParaRPr>
          </a:p>
        </p:txBody>
      </p:sp>
      <p:sp>
        <p:nvSpPr>
          <p:cNvPr id="121" name="Google Shape;121;p22"/>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600">
                <a:solidFill>
                  <a:schemeClr val="dk1"/>
                </a:solidFill>
                <a:latin typeface="Montserrat Medium"/>
                <a:ea typeface="Montserrat Medium"/>
                <a:cs typeface="Montserrat Medium"/>
                <a:sym typeface="Montserrat Medium"/>
              </a:rPr>
              <a:t>The aspect of salvation in which God declares He has forgiven someone’s sins and has made them righteous by grace.</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pic>
        <p:nvPicPr>
          <p:cNvPr id="126" name="Google Shape;126;p23"/>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27" name="Google Shape;127;p23"/>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SANCTIFICATION</a:t>
            </a:r>
            <a:endParaRPr sz="3600">
              <a:solidFill>
                <a:schemeClr val="lt1"/>
              </a:solidFill>
              <a:latin typeface="Zilla Slab SemiBold"/>
              <a:ea typeface="Zilla Slab SemiBold"/>
              <a:cs typeface="Zilla Slab SemiBold"/>
              <a:sym typeface="Zilla Slab SemiBold"/>
            </a:endParaRPr>
          </a:p>
        </p:txBody>
      </p:sp>
      <p:sp>
        <p:nvSpPr>
          <p:cNvPr id="128" name="Google Shape;128;p23"/>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The aspect of salvation in which God consecrates or sets apart Christians as His holy people who should reflect His holiness; the process of becoming more like Christ through the Holy Spirit’s work in us as we learn more about Him.</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pic>
        <p:nvPicPr>
          <p:cNvPr id="133" name="Google Shape;133;p24"/>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34" name="Google Shape;134;p24"/>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GLORIFICATION</a:t>
            </a:r>
            <a:endParaRPr sz="3600">
              <a:solidFill>
                <a:schemeClr val="lt1"/>
              </a:solidFill>
              <a:latin typeface="Zilla Slab SemiBold"/>
              <a:ea typeface="Zilla Slab SemiBold"/>
              <a:cs typeface="Zilla Slab SemiBold"/>
              <a:sym typeface="Zilla Slab SemiBold"/>
            </a:endParaRPr>
          </a:p>
        </p:txBody>
      </p:sp>
      <p:sp>
        <p:nvSpPr>
          <p:cNvPr id="135" name="Google Shape;135;p24"/>
          <p:cNvSpPr txBox="1"/>
          <p:nvPr/>
        </p:nvSpPr>
        <p:spPr>
          <a:xfrm>
            <a:off x="714300" y="1346100"/>
            <a:ext cx="7715400" cy="30222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rPr lang="en" sz="2700">
                <a:solidFill>
                  <a:schemeClr val="dk1"/>
                </a:solidFill>
                <a:latin typeface="Montserrat Medium"/>
                <a:ea typeface="Montserrat Medium"/>
                <a:cs typeface="Montserrat Medium"/>
                <a:sym typeface="Montserrat Medium"/>
              </a:rPr>
              <a:t>The aspect of salvation in which God completes the work He began, perfecting the believer at the day of Christ, when Jesus returns.</a:t>
            </a:r>
            <a:endParaRPr sz="27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pic>
        <p:nvPicPr>
          <p:cNvPr id="140" name="Google Shape;140;p25"/>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41" name="Google Shape;141;p25"/>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DOXOLOGY</a:t>
            </a:r>
            <a:endParaRPr sz="3600">
              <a:solidFill>
                <a:schemeClr val="lt1"/>
              </a:solidFill>
              <a:latin typeface="Zilla Slab SemiBold"/>
              <a:ea typeface="Zilla Slab SemiBold"/>
              <a:cs typeface="Zilla Slab SemiBold"/>
              <a:sym typeface="Zilla Slab SemiBold"/>
            </a:endParaRPr>
          </a:p>
        </p:txBody>
      </p:sp>
      <p:sp>
        <p:nvSpPr>
          <p:cNvPr id="142" name="Google Shape;142;p25"/>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A statement, hymn or religious pronouncement of praise to God.</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6" name="Shape 146"/>
        <p:cNvGrpSpPr/>
        <p:nvPr/>
      </p:nvGrpSpPr>
      <p:grpSpPr>
        <a:xfrm>
          <a:off x="0" y="0"/>
          <a:ext cx="0" cy="0"/>
          <a:chOff x="0" y="0"/>
          <a:chExt cx="0" cy="0"/>
        </a:xfrm>
      </p:grpSpPr>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50" name="Shape 150"/>
        <p:cNvGrpSpPr/>
        <p:nvPr/>
      </p:nvGrpSpPr>
      <p:grpSpPr>
        <a:xfrm>
          <a:off x="0" y="0"/>
          <a:ext cx="0" cy="0"/>
          <a:chOff x="0" y="0"/>
          <a:chExt cx="0" cy="0"/>
        </a:xfrm>
      </p:grpSpPr>
      <p:sp>
        <p:nvSpPr>
          <p:cNvPr id="151" name="Google Shape;151;p27"/>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Montserrat Medium"/>
                <a:ea typeface="Montserrat Medium"/>
                <a:cs typeface="Montserrat Medium"/>
                <a:sym typeface="Montserrat Medium"/>
              </a:rPr>
              <a:t>Here’s a place to share something longer such as a quote, a statement or paragraph.</a:t>
            </a:r>
            <a:endParaRPr sz="2600">
              <a:solidFill>
                <a:schemeClr val="dk1"/>
              </a:solidFill>
              <a:latin typeface="Montserrat Medium"/>
              <a:ea typeface="Montserrat Medium"/>
              <a:cs typeface="Montserrat Medium"/>
              <a:sym typeface="Montserrat Medium"/>
            </a:endParaRPr>
          </a:p>
        </p:txBody>
      </p:sp>
      <p:sp>
        <p:nvSpPr>
          <p:cNvPr id="152" name="Google Shape;152;p27"/>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53" name="Google Shape;153;p27"/>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chemeClr val="lt1"/>
                </a:solidFill>
                <a:latin typeface="Zilla Slab SemiBold"/>
                <a:ea typeface="Zilla Slab SemiBold"/>
                <a:cs typeface="Zilla Slab SemiBold"/>
                <a:sym typeface="Zilla Slab SemiBold"/>
              </a:rPr>
              <a:t>I D E N T I T Y</a:t>
            </a:r>
            <a:endParaRPr sz="1800">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pic>
        <p:nvPicPr>
          <p:cNvPr id="158" name="Google Shape;158;p28"/>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59" name="Google Shape;159;p2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OPTIONAL SLIDE TEMPLATE</a:t>
            </a:r>
            <a:endParaRPr sz="3600">
              <a:solidFill>
                <a:schemeClr val="lt1"/>
              </a:solidFill>
              <a:latin typeface="Zilla Slab SemiBold"/>
              <a:ea typeface="Zilla Slab SemiBold"/>
              <a:cs typeface="Zilla Slab SemiBold"/>
              <a:sym typeface="Zilla Slab SemiBold"/>
            </a:endParaRPr>
          </a:p>
        </p:txBody>
      </p:sp>
      <p:sp>
        <p:nvSpPr>
          <p:cNvPr id="160" name="Google Shape;160;p28"/>
          <p:cNvSpPr txBox="1"/>
          <p:nvPr/>
        </p:nvSpPr>
        <p:spPr>
          <a:xfrm>
            <a:off x="429413"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first of three statements here.</a:t>
            </a:r>
            <a:endParaRPr sz="2000">
              <a:solidFill>
                <a:schemeClr val="dk1"/>
              </a:solidFill>
              <a:latin typeface="Montserrat Medium"/>
              <a:ea typeface="Montserrat Medium"/>
              <a:cs typeface="Montserrat Medium"/>
              <a:sym typeface="Montserrat Medium"/>
            </a:endParaRPr>
          </a:p>
        </p:txBody>
      </p:sp>
      <p:sp>
        <p:nvSpPr>
          <p:cNvPr id="161" name="Google Shape;161;p28"/>
          <p:cNvSpPr txBox="1"/>
          <p:nvPr/>
        </p:nvSpPr>
        <p:spPr>
          <a:xfrm>
            <a:off x="3254100"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second of three statements here.</a:t>
            </a:r>
            <a:endParaRPr sz="2000">
              <a:solidFill>
                <a:schemeClr val="dk1"/>
              </a:solidFill>
              <a:latin typeface="Montserrat Medium"/>
              <a:ea typeface="Montserrat Medium"/>
              <a:cs typeface="Montserrat Medium"/>
              <a:sym typeface="Montserrat Medium"/>
            </a:endParaRPr>
          </a:p>
        </p:txBody>
      </p:sp>
      <p:sp>
        <p:nvSpPr>
          <p:cNvPr id="162" name="Google Shape;162;p28"/>
          <p:cNvSpPr txBox="1"/>
          <p:nvPr/>
        </p:nvSpPr>
        <p:spPr>
          <a:xfrm>
            <a:off x="6078788" y="1255775"/>
            <a:ext cx="2635800" cy="30135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2000">
                <a:solidFill>
                  <a:schemeClr val="dk1"/>
                </a:solidFill>
                <a:latin typeface="Montserrat Medium"/>
                <a:ea typeface="Montserrat Medium"/>
                <a:cs typeface="Montserrat Medium"/>
                <a:sym typeface="Montserrat Medium"/>
              </a:rPr>
              <a:t>Insert third of three statements here.</a:t>
            </a:r>
            <a:endParaRPr sz="2000">
              <a:solidFill>
                <a:schemeClr val="dk1"/>
              </a:solidFill>
              <a:latin typeface="Montserrat Medium"/>
              <a:ea typeface="Montserrat Medium"/>
              <a:cs typeface="Montserrat Medium"/>
              <a:sym typeface="Montserrat Medium"/>
            </a:endParaRPr>
          </a:p>
        </p:txBody>
      </p:sp>
      <p:cxnSp>
        <p:nvCxnSpPr>
          <p:cNvPr id="163" name="Google Shape;163;p28"/>
          <p:cNvCxnSpPr/>
          <p:nvPr/>
        </p:nvCxnSpPr>
        <p:spPr>
          <a:xfrm>
            <a:off x="3081150" y="1238050"/>
            <a:ext cx="0" cy="3468600"/>
          </a:xfrm>
          <a:prstGeom prst="straightConnector1">
            <a:avLst/>
          </a:prstGeom>
          <a:noFill/>
          <a:ln cap="flat" cmpd="sng" w="9525">
            <a:solidFill>
              <a:srgbClr val="0D9A68"/>
            </a:solidFill>
            <a:prstDash val="solid"/>
            <a:round/>
            <a:headEnd len="med" w="med" type="none"/>
            <a:tailEnd len="med" w="med" type="none"/>
          </a:ln>
        </p:spPr>
      </p:cxnSp>
      <p:cxnSp>
        <p:nvCxnSpPr>
          <p:cNvPr id="164" name="Google Shape;164;p28"/>
          <p:cNvCxnSpPr/>
          <p:nvPr/>
        </p:nvCxnSpPr>
        <p:spPr>
          <a:xfrm>
            <a:off x="5989225" y="1238050"/>
            <a:ext cx="0" cy="3468600"/>
          </a:xfrm>
          <a:prstGeom prst="straightConnector1">
            <a:avLst/>
          </a:prstGeom>
          <a:noFill/>
          <a:ln cap="flat" cmpd="sng" w="9525">
            <a:solidFill>
              <a:srgbClr val="0D9A68"/>
            </a:solidFill>
            <a:prstDash val="solid"/>
            <a:round/>
            <a:headEnd len="med" w="med" type="none"/>
            <a:tailEnd len="med" w="med" type="none"/>
          </a:ln>
        </p:spPr>
      </p:cxn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solidFill>
      </p:bgPr>
    </p:bg>
    <p:spTree>
      <p:nvGrpSpPr>
        <p:cNvPr id="168" name="Shape 168"/>
        <p:cNvGrpSpPr/>
        <p:nvPr/>
      </p:nvGrpSpPr>
      <p:grpSpPr>
        <a:xfrm>
          <a:off x="0" y="0"/>
          <a:ext cx="0" cy="0"/>
          <a:chOff x="0" y="0"/>
          <a:chExt cx="0" cy="0"/>
        </a:xfrm>
      </p:grpSpPr>
      <p:sp>
        <p:nvSpPr>
          <p:cNvPr id="169" name="Google Shape;169;p29"/>
          <p:cNvSpPr txBox="1"/>
          <p:nvPr/>
        </p:nvSpPr>
        <p:spPr>
          <a:xfrm>
            <a:off x="4251925" y="342175"/>
            <a:ext cx="3784800" cy="55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(Optional slide template)</a:t>
            </a:r>
            <a:endParaRPr sz="2600">
              <a:solidFill>
                <a:schemeClr val="lt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lt1"/>
                </a:solidFill>
                <a:latin typeface="Zilla Slab SemiBold"/>
                <a:ea typeface="Zilla Slab SemiBold"/>
                <a:cs typeface="Zilla Slab SemiBold"/>
                <a:sym typeface="Zilla Slab SemiBold"/>
              </a:rPr>
              <a:t>PHOTO CAPTION HERE</a:t>
            </a:r>
            <a:endParaRPr sz="2600">
              <a:solidFill>
                <a:schemeClr val="lt1"/>
              </a:solidFill>
              <a:latin typeface="Zilla Slab SemiBold"/>
              <a:ea typeface="Zilla Slab SemiBold"/>
              <a:cs typeface="Zilla Slab SemiBold"/>
              <a:sym typeface="Zilla Slab SemiBold"/>
            </a:endParaRPr>
          </a:p>
        </p:txBody>
      </p:sp>
      <p:sp>
        <p:nvSpPr>
          <p:cNvPr id="170" name="Google Shape;170;p29"/>
          <p:cNvSpPr txBox="1"/>
          <p:nvPr/>
        </p:nvSpPr>
        <p:spPr>
          <a:xfrm>
            <a:off x="4264975" y="1465750"/>
            <a:ext cx="3758700" cy="3288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2600">
                <a:solidFill>
                  <a:schemeClr val="lt1"/>
                </a:solidFill>
                <a:latin typeface="Montserrat Medium"/>
                <a:ea typeface="Montserrat Medium"/>
                <a:cs typeface="Montserrat Medium"/>
                <a:sym typeface="Montserrat Medium"/>
              </a:rPr>
              <a:t>The photo to the left is a placeholder. You can replace the photo on the side and add your text here.</a:t>
            </a:r>
            <a:endParaRPr sz="2600">
              <a:solidFill>
                <a:schemeClr val="lt1"/>
              </a:solidFill>
              <a:latin typeface="Montserrat Medium"/>
              <a:ea typeface="Montserrat Medium"/>
              <a:cs typeface="Montserrat Medium"/>
              <a:sym typeface="Montserrat Medium"/>
            </a:endParaRPr>
          </a:p>
        </p:txBody>
      </p:sp>
      <p:pic>
        <p:nvPicPr>
          <p:cNvPr id="171" name="Google Shape;171;p29"/>
          <p:cNvPicPr preferRelativeResize="0"/>
          <p:nvPr/>
        </p:nvPicPr>
        <p:blipFill rotWithShape="1">
          <a:blip r:embed="rId3">
            <a:alphaModFix/>
          </a:blip>
          <a:srcRect b="0" l="9435" r="9435" t="0"/>
          <a:stretch/>
        </p:blipFill>
        <p:spPr>
          <a:xfrm>
            <a:off x="577551" y="571475"/>
            <a:ext cx="3407099" cy="40005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rotWithShape="1">
          <a:blip r:embed="rId3">
            <a:alphaModFix/>
          </a:blip>
          <a:srcRect b="5315" l="0" r="0" t="40606"/>
          <a:stretch/>
        </p:blipFill>
        <p:spPr>
          <a:xfrm flipH="1">
            <a:off x="0" y="0"/>
            <a:ext cx="9144002" cy="5143501"/>
          </a:xfrm>
          <a:prstGeom prst="rect">
            <a:avLst/>
          </a:prstGeom>
          <a:noFill/>
          <a:ln>
            <a:noFill/>
          </a:ln>
        </p:spPr>
      </p:pic>
      <p:sp>
        <p:nvSpPr>
          <p:cNvPr id="62" name="Google Shape;62;p14"/>
          <p:cNvSpPr txBox="1"/>
          <p:nvPr/>
        </p:nvSpPr>
        <p:spPr>
          <a:xfrm>
            <a:off x="5244475" y="692775"/>
            <a:ext cx="3018300" cy="158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LESSON 6.4</a:t>
            </a:r>
            <a:endParaRPr sz="2600">
              <a:solidFill>
                <a:schemeClr val="dk1"/>
              </a:solidFill>
              <a:latin typeface="Zilla Slab SemiBold"/>
              <a:ea typeface="Zilla Slab SemiBold"/>
              <a:cs typeface="Zilla Slab SemiBold"/>
              <a:sym typeface="Zilla Slab SemiBold"/>
            </a:endParaRPr>
          </a:p>
          <a:p>
            <a:pPr indent="0" lvl="0" marL="0" rtl="0" algn="l">
              <a:spcBef>
                <a:spcPts val="0"/>
              </a:spcBef>
              <a:spcAft>
                <a:spcPts val="0"/>
              </a:spcAft>
              <a:buNone/>
            </a:pPr>
            <a:r>
              <a:rPr lang="en" sz="2600">
                <a:solidFill>
                  <a:schemeClr val="dk1"/>
                </a:solidFill>
                <a:latin typeface="Zilla Slab SemiBold"/>
                <a:ea typeface="Zilla Slab SemiBold"/>
                <a:cs typeface="Zilla Slab SemiBold"/>
                <a:sym typeface="Zilla Slab SemiBold"/>
              </a:rPr>
              <a:t>THE CHURCH EXTENDS</a:t>
            </a:r>
            <a:endParaRPr sz="2600">
              <a:solidFill>
                <a:schemeClr val="dk1"/>
              </a:solidFill>
              <a:latin typeface="Zilla Slab SemiBold"/>
              <a:ea typeface="Zilla Slab SemiBold"/>
              <a:cs typeface="Zilla Slab SemiBold"/>
              <a:sym typeface="Zilla Slab SemiBo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66" name="Shape 66"/>
        <p:cNvGrpSpPr/>
        <p:nvPr/>
      </p:nvGrpSpPr>
      <p:grpSpPr>
        <a:xfrm>
          <a:off x="0" y="0"/>
          <a:ext cx="0" cy="0"/>
          <a:chOff x="0" y="0"/>
          <a:chExt cx="0" cy="0"/>
        </a:xfrm>
      </p:grpSpPr>
      <p:sp>
        <p:nvSpPr>
          <p:cNvPr id="67" name="Google Shape;67;p15"/>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68" name="Google Shape;68;p15"/>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69" name="Google Shape;69;p15"/>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0" name="Google Shape;70;p15"/>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0"/>
              </a:spcAft>
              <a:buNone/>
            </a:pPr>
            <a:r>
              <a:rPr i="1" lang="en" sz="2000">
                <a:solidFill>
                  <a:schemeClr val="dk1"/>
                </a:solidFill>
                <a:latin typeface="Montserrat Medium"/>
                <a:ea typeface="Montserrat Medium"/>
                <a:cs typeface="Montserrat Medium"/>
                <a:sym typeface="Montserrat Medium"/>
              </a:rPr>
              <a:t>2 Corinthians 5:17*</a:t>
            </a:r>
            <a:endParaRPr i="1" sz="2000">
              <a:solidFill>
                <a:schemeClr val="dk1"/>
              </a:solidFill>
              <a:latin typeface="Montserrat Medium"/>
              <a:ea typeface="Montserrat Medium"/>
              <a:cs typeface="Montserrat Medium"/>
              <a:sym typeface="Montserrat Medium"/>
            </a:endParaRPr>
          </a:p>
          <a:p>
            <a:pPr indent="0" lvl="0" marL="0" rtl="0" algn="r">
              <a:spcBef>
                <a:spcPts val="1200"/>
              </a:spcBef>
              <a:spcAft>
                <a:spcPts val="1200"/>
              </a:spcAft>
              <a:buNone/>
            </a:pPr>
            <a:r>
              <a:t/>
            </a:r>
            <a:endParaRPr b="1" i="1" sz="2000">
              <a:solidFill>
                <a:schemeClr val="dk1"/>
              </a:solidFill>
              <a:latin typeface="Antic Slab"/>
              <a:ea typeface="Antic Slab"/>
              <a:cs typeface="Antic Slab"/>
              <a:sym typeface="Antic Slab"/>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74" name="Shape 74"/>
        <p:cNvGrpSpPr/>
        <p:nvPr/>
      </p:nvGrpSpPr>
      <p:grpSpPr>
        <a:xfrm>
          <a:off x="0" y="0"/>
          <a:ext cx="0" cy="0"/>
          <a:chOff x="0" y="0"/>
          <a:chExt cx="0" cy="0"/>
        </a:xfrm>
      </p:grpSpPr>
      <p:sp>
        <p:nvSpPr>
          <p:cNvPr id="75" name="Google Shape;75;p16"/>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76" name="Google Shape;76;p16"/>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77" name="Google Shape;77;p16"/>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78" name="Google Shape;78;p16"/>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Philippians 3:10</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82" name="Shape 82"/>
        <p:cNvGrpSpPr/>
        <p:nvPr/>
      </p:nvGrpSpPr>
      <p:grpSpPr>
        <a:xfrm>
          <a:off x="0" y="0"/>
          <a:ext cx="0" cy="0"/>
          <a:chOff x="0" y="0"/>
          <a:chExt cx="0" cy="0"/>
        </a:xfrm>
      </p:grpSpPr>
      <p:sp>
        <p:nvSpPr>
          <p:cNvPr id="83" name="Google Shape;83;p17"/>
          <p:cNvSpPr/>
          <p:nvPr/>
        </p:nvSpPr>
        <p:spPr>
          <a:xfrm>
            <a:off x="114450" y="125250"/>
            <a:ext cx="8915100" cy="4893000"/>
          </a:xfrm>
          <a:prstGeom prst="rect">
            <a:avLst/>
          </a:prstGeom>
          <a:noFill/>
          <a:ln cap="flat" cmpd="sng" w="9525">
            <a:solidFill>
              <a:srgbClr val="0D9A68"/>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84" name="Google Shape;84;p17"/>
          <p:cNvSpPr txBox="1"/>
          <p:nvPr>
            <p:ph idx="1" type="body"/>
          </p:nvPr>
        </p:nvSpPr>
        <p:spPr>
          <a:xfrm>
            <a:off x="379400" y="288150"/>
            <a:ext cx="8261700" cy="602400"/>
          </a:xfrm>
          <a:prstGeom prst="rect">
            <a:avLst/>
          </a:prstGeom>
        </p:spPr>
        <p:txBody>
          <a:bodyPr anchorCtr="0" anchor="t" bIns="91425" lIns="91425" spcFirstLastPara="1" rIns="91425" wrap="square" tIns="91425">
            <a:noAutofit/>
          </a:bodyPr>
          <a:lstStyle/>
          <a:p>
            <a:pPr indent="0" lvl="0" marL="0" rtl="0" algn="l">
              <a:spcBef>
                <a:spcPts val="0"/>
              </a:spcBef>
              <a:spcAft>
                <a:spcPts val="1200"/>
              </a:spcAft>
              <a:buNone/>
            </a:pPr>
            <a:r>
              <a:rPr lang="en" sz="3200">
                <a:solidFill>
                  <a:schemeClr val="dk1"/>
                </a:solidFill>
                <a:latin typeface="Zilla Slab SemiBold"/>
                <a:ea typeface="Zilla Slab SemiBold"/>
                <a:cs typeface="Zilla Slab SemiBold"/>
                <a:sym typeface="Zilla Slab SemiBold"/>
              </a:rPr>
              <a:t>M E M O R Y   V E R S E :</a:t>
            </a:r>
            <a:endParaRPr sz="3200">
              <a:solidFill>
                <a:schemeClr val="dk1"/>
              </a:solidFill>
              <a:latin typeface="Zilla Slab SemiBold"/>
              <a:ea typeface="Zilla Slab SemiBold"/>
              <a:cs typeface="Zilla Slab SemiBold"/>
              <a:sym typeface="Zilla Slab SemiBold"/>
            </a:endParaRPr>
          </a:p>
        </p:txBody>
      </p:sp>
      <p:sp>
        <p:nvSpPr>
          <p:cNvPr id="85" name="Google Shape;85;p17"/>
          <p:cNvSpPr txBox="1"/>
          <p:nvPr/>
        </p:nvSpPr>
        <p:spPr>
          <a:xfrm>
            <a:off x="663150" y="968475"/>
            <a:ext cx="7817700" cy="34086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600">
                <a:solidFill>
                  <a:schemeClr val="dk1"/>
                </a:solidFill>
                <a:latin typeface="Montserrat Medium"/>
                <a:ea typeface="Montserrat Medium"/>
                <a:cs typeface="Montserrat Medium"/>
                <a:sym typeface="Montserrat Medium"/>
              </a:rPr>
              <a:t>“Insert full scripture here.”</a:t>
            </a:r>
            <a:endParaRPr sz="2600">
              <a:solidFill>
                <a:schemeClr val="dk1"/>
              </a:solidFill>
              <a:latin typeface="Montserrat Medium"/>
              <a:ea typeface="Montserrat Medium"/>
              <a:cs typeface="Montserrat Medium"/>
              <a:sym typeface="Montserrat Medium"/>
            </a:endParaRPr>
          </a:p>
        </p:txBody>
      </p:sp>
      <p:sp>
        <p:nvSpPr>
          <p:cNvPr id="86" name="Google Shape;86;p17"/>
          <p:cNvSpPr txBox="1"/>
          <p:nvPr>
            <p:ph idx="4294967295" type="subTitle"/>
          </p:nvPr>
        </p:nvSpPr>
        <p:spPr>
          <a:xfrm>
            <a:off x="441150" y="4377075"/>
            <a:ext cx="8349000" cy="469800"/>
          </a:xfrm>
          <a:prstGeom prst="rect">
            <a:avLst/>
          </a:prstGeom>
        </p:spPr>
        <p:txBody>
          <a:bodyPr anchorCtr="0" anchor="t" bIns="91425" lIns="91425" spcFirstLastPara="1" rIns="91425" wrap="square" tIns="91425">
            <a:noAutofit/>
          </a:bodyPr>
          <a:lstStyle/>
          <a:p>
            <a:pPr indent="0" lvl="0" marL="0" rtl="0" algn="r">
              <a:spcBef>
                <a:spcPts val="0"/>
              </a:spcBef>
              <a:spcAft>
                <a:spcPts val="1200"/>
              </a:spcAft>
              <a:buNone/>
            </a:pPr>
            <a:r>
              <a:rPr i="1" lang="en" sz="2000">
                <a:solidFill>
                  <a:schemeClr val="dk1"/>
                </a:solidFill>
                <a:latin typeface="Montserrat Medium"/>
                <a:ea typeface="Montserrat Medium"/>
                <a:cs typeface="Montserrat Medium"/>
                <a:sym typeface="Montserrat Medium"/>
              </a:rPr>
              <a:t>1 Timothy 1:5</a:t>
            </a:r>
            <a:endParaRPr i="1" sz="2000">
              <a:solidFill>
                <a:schemeClr val="dk1"/>
              </a:solidFill>
              <a:latin typeface="Montserrat Medium"/>
              <a:ea typeface="Montserrat Medium"/>
              <a:cs typeface="Montserrat Medium"/>
              <a:sym typeface="Montserrat Medium"/>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pic>
        <p:nvPicPr>
          <p:cNvPr id="91" name="Google Shape;91;p18"/>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2" name="Google Shape;92;p18"/>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MISCONCEPTION</a:t>
            </a:r>
            <a:endParaRPr sz="3600">
              <a:solidFill>
                <a:schemeClr val="lt1"/>
              </a:solidFill>
              <a:latin typeface="Zilla Slab SemiBold"/>
              <a:ea typeface="Zilla Slab SemiBold"/>
              <a:cs typeface="Zilla Slab SemiBold"/>
              <a:sym typeface="Zilla Slab SemiBold"/>
            </a:endParaRPr>
          </a:p>
        </p:txBody>
      </p:sp>
      <p:sp>
        <p:nvSpPr>
          <p:cNvPr id="93" name="Google Shape;93;p18"/>
          <p:cNvSpPr txBox="1"/>
          <p:nvPr/>
        </p:nvSpPr>
        <p:spPr>
          <a:xfrm>
            <a:off x="792000" y="1474850"/>
            <a:ext cx="75600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latin typeface="Montserrat Medium"/>
                <a:ea typeface="Montserrat Medium"/>
                <a:cs typeface="Montserrat Medium"/>
                <a:sym typeface="Montserrat Medium"/>
              </a:rPr>
              <a:t>Some think they aren’t qualified to share the Gospel unless they have been saved for a long time. They question their ability to share their limited knowledge of Christ with the people around them.</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pic>
        <p:nvPicPr>
          <p:cNvPr id="98" name="Google Shape;98;p19"/>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99" name="Google Shape;99;p19"/>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ILLUMINATION</a:t>
            </a:r>
            <a:endParaRPr sz="3600">
              <a:solidFill>
                <a:schemeClr val="lt1"/>
              </a:solidFill>
              <a:latin typeface="Zilla Slab SemiBold"/>
              <a:ea typeface="Zilla Slab SemiBold"/>
              <a:cs typeface="Zilla Slab SemiBold"/>
              <a:sym typeface="Zilla Slab SemiBold"/>
            </a:endParaRPr>
          </a:p>
        </p:txBody>
      </p:sp>
      <p:sp>
        <p:nvSpPr>
          <p:cNvPr id="100" name="Google Shape;100;p19"/>
          <p:cNvSpPr txBox="1"/>
          <p:nvPr/>
        </p:nvSpPr>
        <p:spPr>
          <a:xfrm>
            <a:off x="450150" y="1286725"/>
            <a:ext cx="82506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rPr lang="en" sz="2300">
                <a:latin typeface="Montserrat Medium"/>
                <a:ea typeface="Montserrat Medium"/>
                <a:cs typeface="Montserrat Medium"/>
                <a:sym typeface="Montserrat Medium"/>
              </a:rPr>
              <a:t>We read in Matthew 28:19–20 that God calls everyone who is saved to share the Gospel! Saul began sharing the Gospel shortly after he became saved. The Great Commission doesn’t stipulate how long you should be saved before sharing the Gospel; it simply instructs Christians — all Christians! — to go make disciples.</a:t>
            </a:r>
            <a:endParaRPr sz="2300">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latin typeface="Montserrat Medium"/>
              <a:ea typeface="Montserrat Medium"/>
              <a:cs typeface="Montserrat Medium"/>
              <a:sym typeface="Montserrat Medium"/>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6BC7A">
            <a:alpha val="8000"/>
          </a:srgbClr>
        </a:solidFill>
      </p:bgPr>
    </p:bg>
    <p:spTree>
      <p:nvGrpSpPr>
        <p:cNvPr id="104" name="Shape 104"/>
        <p:cNvGrpSpPr/>
        <p:nvPr/>
      </p:nvGrpSpPr>
      <p:grpSpPr>
        <a:xfrm>
          <a:off x="0" y="0"/>
          <a:ext cx="0" cy="0"/>
          <a:chOff x="0" y="0"/>
          <a:chExt cx="0" cy="0"/>
        </a:xfrm>
      </p:grpSpPr>
      <p:sp>
        <p:nvSpPr>
          <p:cNvPr id="105" name="Google Shape;105;p20"/>
          <p:cNvSpPr txBox="1"/>
          <p:nvPr/>
        </p:nvSpPr>
        <p:spPr>
          <a:xfrm>
            <a:off x="1590625" y="591900"/>
            <a:ext cx="6882300" cy="39597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In every season of life, I can be a witness for Christ. Reading and studying God’s Word matures my faith so I can be an effective tool for the kingdom.</a:t>
            </a:r>
            <a:endParaRPr sz="2600">
              <a:solidFill>
                <a:schemeClr val="dk1"/>
              </a:solidFill>
              <a:latin typeface="Montserrat Medium"/>
              <a:ea typeface="Montserrat Medium"/>
              <a:cs typeface="Montserrat Medium"/>
              <a:sym typeface="Montserrat Medium"/>
            </a:endParaRPr>
          </a:p>
          <a:p>
            <a:pPr indent="0" lvl="0" marL="0" rtl="0" algn="ctr">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
        <p:nvSpPr>
          <p:cNvPr id="106" name="Google Shape;106;p20"/>
          <p:cNvSpPr/>
          <p:nvPr/>
        </p:nvSpPr>
        <p:spPr>
          <a:xfrm>
            <a:off x="0" y="0"/>
            <a:ext cx="890400" cy="5143500"/>
          </a:xfrm>
          <a:prstGeom prst="rect">
            <a:avLst/>
          </a:prstGeom>
          <a:solidFill>
            <a:srgbClr val="0D9A6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t/>
            </a:r>
            <a:endParaRPr/>
          </a:p>
        </p:txBody>
      </p:sp>
      <p:sp>
        <p:nvSpPr>
          <p:cNvPr id="107" name="Google Shape;107;p20"/>
          <p:cNvSpPr txBox="1"/>
          <p:nvPr/>
        </p:nvSpPr>
        <p:spPr>
          <a:xfrm rot="-5400000">
            <a:off x="-2145375" y="2136150"/>
            <a:ext cx="5146500" cy="868200"/>
          </a:xfrm>
          <a:prstGeom prst="rect">
            <a:avLst/>
          </a:prstGeom>
          <a:solidFill>
            <a:srgbClr val="56BC7A"/>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en" sz="2900">
                <a:solidFill>
                  <a:srgbClr val="FFFFFF"/>
                </a:solidFill>
                <a:latin typeface="Zilla Slab SemiBold"/>
                <a:ea typeface="Zilla Slab SemiBold"/>
                <a:cs typeface="Zilla Slab SemiBold"/>
                <a:sym typeface="Zilla Slab SemiBold"/>
              </a:rPr>
              <a:t>I D E N T I T Y   I N S I G H T</a:t>
            </a:r>
            <a:endParaRPr sz="1800">
              <a:solidFill>
                <a:srgbClr val="595959"/>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pic>
        <p:nvPicPr>
          <p:cNvPr id="112" name="Google Shape;112;p21"/>
          <p:cNvPicPr preferRelativeResize="0"/>
          <p:nvPr/>
        </p:nvPicPr>
        <p:blipFill rotWithShape="1">
          <a:blip r:embed="rId3">
            <a:alphaModFix/>
          </a:blip>
          <a:srcRect b="5851" l="19238" r="24688" t="34261"/>
          <a:stretch/>
        </p:blipFill>
        <p:spPr>
          <a:xfrm>
            <a:off x="0" y="0"/>
            <a:ext cx="9144001" cy="1346100"/>
          </a:xfrm>
          <a:prstGeom prst="rect">
            <a:avLst/>
          </a:prstGeom>
          <a:noFill/>
          <a:ln>
            <a:noFill/>
          </a:ln>
        </p:spPr>
      </p:pic>
      <p:sp>
        <p:nvSpPr>
          <p:cNvPr id="113" name="Google Shape;113;p21"/>
          <p:cNvSpPr txBox="1"/>
          <p:nvPr>
            <p:ph type="ctrTitle"/>
          </p:nvPr>
        </p:nvSpPr>
        <p:spPr>
          <a:xfrm>
            <a:off x="311700" y="171725"/>
            <a:ext cx="8520600" cy="6168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sz="3600">
                <a:solidFill>
                  <a:schemeClr val="lt1"/>
                </a:solidFill>
                <a:latin typeface="Zilla Slab SemiBold"/>
                <a:ea typeface="Zilla Slab SemiBold"/>
                <a:cs typeface="Zilla Slab SemiBold"/>
                <a:sym typeface="Zilla Slab SemiBold"/>
              </a:rPr>
              <a:t>SAUL AND PAUL</a:t>
            </a:r>
            <a:endParaRPr sz="3600">
              <a:solidFill>
                <a:schemeClr val="lt1"/>
              </a:solidFill>
              <a:latin typeface="Zilla Slab SemiBold"/>
              <a:ea typeface="Zilla Slab SemiBold"/>
              <a:cs typeface="Zilla Slab SemiBold"/>
              <a:sym typeface="Zilla Slab SemiBold"/>
            </a:endParaRPr>
          </a:p>
        </p:txBody>
      </p:sp>
      <p:sp>
        <p:nvSpPr>
          <p:cNvPr id="114" name="Google Shape;114;p21"/>
          <p:cNvSpPr txBox="1"/>
          <p:nvPr/>
        </p:nvSpPr>
        <p:spPr>
          <a:xfrm>
            <a:off x="714300" y="1065000"/>
            <a:ext cx="7715400" cy="3013500"/>
          </a:xfrm>
          <a:prstGeom prst="rect">
            <a:avLst/>
          </a:prstGeom>
          <a:noFill/>
          <a:ln>
            <a:noFill/>
          </a:ln>
        </p:spPr>
        <p:txBody>
          <a:bodyPr anchorCtr="0" anchor="ctr"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600">
                <a:solidFill>
                  <a:schemeClr val="dk1"/>
                </a:solidFill>
                <a:latin typeface="Montserrat Medium"/>
                <a:ea typeface="Montserrat Medium"/>
                <a:cs typeface="Montserrat Medium"/>
                <a:sym typeface="Montserrat Medium"/>
              </a:rPr>
              <a:t>Saul was his Hebrew name, used in Jewish circles; Paul was his Roman name, used in gentile environments. Paul was a Hebrew Jew born in Tarsus, a Roman colony city.</a:t>
            </a:r>
            <a:endParaRPr sz="2600">
              <a:solidFill>
                <a:schemeClr val="dk1"/>
              </a:solidFill>
              <a:latin typeface="Montserrat Medium"/>
              <a:ea typeface="Montserrat Medium"/>
              <a:cs typeface="Montserrat Medium"/>
              <a:sym typeface="Montserrat Medium"/>
            </a:endParaRPr>
          </a:p>
          <a:p>
            <a:pPr indent="0" lvl="0" marL="0" rtl="0" algn="ctr">
              <a:lnSpc>
                <a:spcPct val="115000"/>
              </a:lnSpc>
              <a:spcBef>
                <a:spcPts val="0"/>
              </a:spcBef>
              <a:spcAft>
                <a:spcPts val="0"/>
              </a:spcAft>
              <a:buNone/>
            </a:pPr>
            <a:r>
              <a:t/>
            </a:r>
            <a:endParaRPr sz="2600">
              <a:solidFill>
                <a:schemeClr val="dk1"/>
              </a:solidFill>
              <a:latin typeface="Montserrat Medium"/>
              <a:ea typeface="Montserrat Medium"/>
              <a:cs typeface="Montserrat Medium"/>
              <a:sym typeface="Montserrat Medium"/>
            </a:endParaRPr>
          </a:p>
        </p:txBody>
      </p:sp>
    </p:spTree>
  </p:cSld>
  <p:clrMapOvr>
    <a:masterClrMapping/>
  </p:clrMapOvr>
</p:sld>
</file>

<file path=ppt/theme/theme1.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