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Zilla Slab SemiBold"/>
      <p:bold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Antic Slab"/>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AnticSlab-regular.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ZillaSlabSemiBold-bold.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8eaf1d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8eaf1d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6178dd93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6178dd93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5e9fcbaf3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5e9fcbaf3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588eaf1d94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588eaf1d94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88eaf1d9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88eaf1d9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8eaf1d94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8eaf1d94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88eaf1d9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88eaf1d9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e9fcbaf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e9fcbaf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e9fcbaf3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e9fcbaf3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88eaf1d94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88eaf1d94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e0253b54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e0253b54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88eaf1d94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88eaf1d94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e0253b54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e0253b54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122" name="Shape 122"/>
        <p:cNvGrpSpPr/>
        <p:nvPr/>
      </p:nvGrpSpPr>
      <p:grpSpPr>
        <a:xfrm>
          <a:off x="0" y="0"/>
          <a:ext cx="0" cy="0"/>
          <a:chOff x="0" y="0"/>
          <a:chExt cx="0" cy="0"/>
        </a:xfrm>
      </p:grpSpPr>
      <p:sp>
        <p:nvSpPr>
          <p:cNvPr id="123" name="Google Shape;123;p23"/>
          <p:cNvSpPr txBox="1"/>
          <p:nvPr/>
        </p:nvSpPr>
        <p:spPr>
          <a:xfrm>
            <a:off x="1491525" y="591900"/>
            <a:ext cx="7195500" cy="3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or a statement or paragraph.</a:t>
            </a:r>
            <a:endParaRPr sz="2600">
              <a:solidFill>
                <a:schemeClr val="dk1"/>
              </a:solidFill>
              <a:latin typeface="Montserrat Medium"/>
              <a:ea typeface="Montserrat Medium"/>
              <a:cs typeface="Montserrat Medium"/>
              <a:sym typeface="Montserrat Medium"/>
            </a:endParaRPr>
          </a:p>
        </p:txBody>
      </p:sp>
      <p:sp>
        <p:nvSpPr>
          <p:cNvPr id="124" name="Google Shape;124;p23"/>
          <p:cNvSpPr txBox="1"/>
          <p:nvPr/>
        </p:nvSpPr>
        <p:spPr>
          <a:xfrm rot="-5400000">
            <a:off x="-2136984" y="2098400"/>
            <a:ext cx="5146500" cy="868200"/>
          </a:xfrm>
          <a:prstGeom prst="rect">
            <a:avLst/>
          </a:prstGeom>
          <a:solidFill>
            <a:srgbClr val="EB84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4"/>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30" name="Google Shape;130;p24"/>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31" name="Google Shape;131;p24"/>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32" name="Google Shape;132;p24"/>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33" name="Google Shape;133;p24"/>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34" name="Google Shape;134;p24"/>
          <p:cNvCxnSpPr/>
          <p:nvPr/>
        </p:nvCxnSpPr>
        <p:spPr>
          <a:xfrm>
            <a:off x="3081150" y="1238050"/>
            <a:ext cx="0" cy="3468600"/>
          </a:xfrm>
          <a:prstGeom prst="straightConnector1">
            <a:avLst/>
          </a:prstGeom>
          <a:noFill/>
          <a:ln cap="flat" cmpd="sng" w="9525">
            <a:solidFill>
              <a:srgbClr val="EF484A"/>
            </a:solidFill>
            <a:prstDash val="solid"/>
            <a:round/>
            <a:headEnd len="med" w="med" type="none"/>
            <a:tailEnd len="med" w="med" type="none"/>
          </a:ln>
        </p:spPr>
      </p:cxnSp>
      <p:cxnSp>
        <p:nvCxnSpPr>
          <p:cNvPr id="135" name="Google Shape;135;p24"/>
          <p:cNvCxnSpPr/>
          <p:nvPr/>
        </p:nvCxnSpPr>
        <p:spPr>
          <a:xfrm>
            <a:off x="5989225" y="1238050"/>
            <a:ext cx="0" cy="3468600"/>
          </a:xfrm>
          <a:prstGeom prst="straightConnector1">
            <a:avLst/>
          </a:prstGeom>
          <a:noFill/>
          <a:ln cap="flat" cmpd="sng" w="9525">
            <a:solidFill>
              <a:srgbClr val="EF484A"/>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8467"/>
        </a:solidFill>
      </p:bgPr>
    </p:bg>
    <p:spTree>
      <p:nvGrpSpPr>
        <p:cNvPr id="139" name="Shape 139"/>
        <p:cNvGrpSpPr/>
        <p:nvPr/>
      </p:nvGrpSpPr>
      <p:grpSpPr>
        <a:xfrm>
          <a:off x="0" y="0"/>
          <a:ext cx="0" cy="0"/>
          <a:chOff x="0" y="0"/>
          <a:chExt cx="0" cy="0"/>
        </a:xfrm>
      </p:grpSpPr>
      <p:pic>
        <p:nvPicPr>
          <p:cNvPr id="140" name="Google Shape;140;p25"/>
          <p:cNvPicPr preferRelativeResize="0"/>
          <p:nvPr/>
        </p:nvPicPr>
        <p:blipFill rotWithShape="1">
          <a:blip r:embed="rId3">
            <a:alphaModFix/>
          </a:blip>
          <a:srcRect b="0" l="11418" r="0" t="0"/>
          <a:stretch/>
        </p:blipFill>
        <p:spPr>
          <a:xfrm>
            <a:off x="577551" y="571475"/>
            <a:ext cx="3407099" cy="4000548"/>
          </a:xfrm>
          <a:prstGeom prst="rect">
            <a:avLst/>
          </a:prstGeom>
          <a:noFill/>
          <a:ln>
            <a:noFill/>
          </a:ln>
        </p:spPr>
      </p:pic>
      <p:sp>
        <p:nvSpPr>
          <p:cNvPr id="141" name="Google Shape;141;p25"/>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rgbClr val="FFFFFF"/>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rgbClr val="FFFFFF"/>
              </a:solidFill>
              <a:latin typeface="Montserrat Medium"/>
              <a:ea typeface="Montserrat Medium"/>
              <a:cs typeface="Montserrat Medium"/>
              <a:sym typeface="Montserrat Medium"/>
            </a:endParaRPr>
          </a:p>
        </p:txBody>
      </p:sp>
      <p:sp>
        <p:nvSpPr>
          <p:cNvPr id="142" name="Google Shape;142;p25"/>
          <p:cNvSpPr txBox="1"/>
          <p:nvPr/>
        </p:nvSpPr>
        <p:spPr>
          <a:xfrm>
            <a:off x="4251925" y="2682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(Optional slide template)</a:t>
            </a:r>
            <a:endParaRPr sz="2600">
              <a:solidFill>
                <a:srgbClr val="FFFFFF"/>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PHOTO CAPTION HERE</a:t>
            </a:r>
            <a:endParaRPr sz="2600">
              <a:solidFill>
                <a:srgbClr val="FFFFFF"/>
              </a:solidFill>
              <a:latin typeface="Zilla Slab SemiBold"/>
              <a:ea typeface="Zilla Slab SemiBold"/>
              <a:cs typeface="Zilla Slab SemiBold"/>
              <a:sym typeface="Zilla Slab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23960" l="0" r="0" t="0"/>
          <a:stretch/>
        </p:blipFill>
        <p:spPr>
          <a:xfrm>
            <a:off x="-1" y="0"/>
            <a:ext cx="9144003" cy="5143501"/>
          </a:xfrm>
          <a:prstGeom prst="rect">
            <a:avLst/>
          </a:prstGeom>
          <a:noFill/>
          <a:ln>
            <a:noFill/>
          </a:ln>
        </p:spPr>
      </p:pic>
      <p:sp>
        <p:nvSpPr>
          <p:cNvPr id="62" name="Google Shape;62;p14"/>
          <p:cNvSpPr txBox="1"/>
          <p:nvPr/>
        </p:nvSpPr>
        <p:spPr>
          <a:xfrm>
            <a:off x="5244475" y="692775"/>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LESSON 7.2</a:t>
            </a:r>
            <a:br>
              <a:rPr lang="en" sz="2600">
                <a:solidFill>
                  <a:schemeClr val="lt1"/>
                </a:solidFill>
                <a:latin typeface="Zilla Slab SemiBold"/>
                <a:ea typeface="Zilla Slab SemiBold"/>
                <a:cs typeface="Zilla Slab SemiBold"/>
                <a:sym typeface="Zilla Slab SemiBold"/>
              </a:rPr>
            </a:br>
            <a:r>
              <a:rPr lang="en" sz="2600">
                <a:solidFill>
                  <a:schemeClr val="lt1"/>
                </a:solidFill>
                <a:latin typeface="Zilla Slab SemiBold"/>
                <a:ea typeface="Zilla Slab SemiBold"/>
                <a:cs typeface="Zilla Slab SemiBold"/>
                <a:sym typeface="Zilla Slab SemiBold"/>
              </a:rPr>
              <a:t>FAITH</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t/>
            </a:r>
            <a:endParaRPr sz="2600">
              <a:solidFill>
                <a:schemeClr val="lt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EF48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1 Thessalonians 1:3*</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EF48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Habakkuk 2:4b</a:t>
            </a:r>
            <a:endParaRPr b="1" i="1" sz="2000">
              <a:solidFill>
                <a:schemeClr val="dk1"/>
              </a:solidFill>
              <a:latin typeface="Antic Slab"/>
              <a:ea typeface="Antic Slab"/>
              <a:cs typeface="Antic Slab"/>
              <a:sym typeface="Antic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EF48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Hebrews 11:23</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ph idx="1" type="subTitle"/>
          </p:nvPr>
        </p:nvSpPr>
        <p:spPr>
          <a:xfrm>
            <a:off x="692250" y="1346100"/>
            <a:ext cx="7759500" cy="321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Some think that obtaining significant knowledge will enlighten them enough to find their way to heaven on their own. They believe knowledge should be pursued above anything else.</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ph idx="1" type="subTitle"/>
          </p:nvPr>
        </p:nvSpPr>
        <p:spPr>
          <a:xfrm>
            <a:off x="739275" y="1346100"/>
            <a:ext cx="7759500" cy="3424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a:solidFill>
                  <a:schemeClr val="dk1"/>
                </a:solidFill>
                <a:latin typeface="Montserrat Medium"/>
                <a:ea typeface="Montserrat Medium"/>
                <a:cs typeface="Montserrat Medium"/>
                <a:sym typeface="Montserrat Medium"/>
              </a:rPr>
              <a:t>Jesus tells us </a:t>
            </a:r>
            <a:r>
              <a:rPr b="1" lang="en" sz="2400">
                <a:solidFill>
                  <a:schemeClr val="dk1"/>
                </a:solidFill>
                <a:latin typeface="Montserrat"/>
                <a:ea typeface="Montserrat"/>
                <a:cs typeface="Montserrat"/>
                <a:sym typeface="Montserrat"/>
              </a:rPr>
              <a:t>He</a:t>
            </a:r>
            <a:r>
              <a:rPr lang="en" sz="2400">
                <a:solidFill>
                  <a:schemeClr val="dk1"/>
                </a:solidFill>
                <a:latin typeface="Montserrat Medium"/>
                <a:ea typeface="Montserrat Medium"/>
                <a:cs typeface="Montserrat Medium"/>
                <a:sym typeface="Montserrat Medium"/>
              </a:rPr>
              <a:t> is the only way to heaven. No one comes to the Father without trusting Jesus as their Savior. That’s why Paul brought the Gospel to the philosophers in Athens. They needed Jesus! Knowledge is a great gift from God, but it does not and cannot replace a relationship with Jesus Christ. Knowledge cannot get anyone to heaven.</a:t>
            </a:r>
            <a:endParaRPr sz="24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4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104" name="Shape 104"/>
        <p:cNvGrpSpPr/>
        <p:nvPr/>
      </p:nvGrpSpPr>
      <p:grpSpPr>
        <a:xfrm>
          <a:off x="0" y="0"/>
          <a:ext cx="0" cy="0"/>
          <a:chOff x="0" y="0"/>
          <a:chExt cx="0" cy="0"/>
        </a:xfrm>
      </p:grpSpPr>
      <p:sp>
        <p:nvSpPr>
          <p:cNvPr id="105" name="Google Shape;105;p20"/>
          <p:cNvSpPr txBox="1"/>
          <p:nvPr/>
        </p:nvSpPr>
        <p:spPr>
          <a:xfrm>
            <a:off x="1552000" y="590400"/>
            <a:ext cx="68262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God orders and directs my steps even when I can’t see Him. As I study His Word, He will illuminate the way before me so that I may grow in the grace and knowledge of Christ and become strong in my faith.</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EB84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nvSpPr>
        <p:spPr>
          <a:xfrm rot="-5400000">
            <a:off x="-2139150" y="2230225"/>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Zilla Slab SemiBold"/>
                <a:ea typeface="Zilla Slab SemiBold"/>
                <a:cs typeface="Zilla Slab SemiBold"/>
                <a:sym typeface="Zilla Slab SemiBold"/>
              </a:rPr>
              <a:t>I D E N T I T Y   I N S I G H T</a:t>
            </a:r>
            <a:endParaRPr sz="18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SYNAGOGUE</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ph idx="1" type="subTitle"/>
          </p:nvPr>
        </p:nvSpPr>
        <p:spPr>
          <a:xfrm>
            <a:off x="692250" y="1767650"/>
            <a:ext cx="7759500" cy="250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1"/>
                </a:solidFill>
                <a:latin typeface="Montserrat Medium"/>
                <a:ea typeface="Montserrat Medium"/>
                <a:cs typeface="Montserrat Medium"/>
                <a:sym typeface="Montserrat Medium"/>
              </a:rPr>
              <a:t>The Jewish place of worship, prayer and gathering during the time of the</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New Testament.</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